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handoutMasterIdLst>
    <p:handoutMasterId r:id="rId104"/>
  </p:handoutMasterIdLst>
  <p:sldIdLst>
    <p:sldId id="256" r:id="rId2"/>
    <p:sldId id="390" r:id="rId3"/>
    <p:sldId id="392" r:id="rId4"/>
    <p:sldId id="260" r:id="rId5"/>
    <p:sldId id="422" r:id="rId6"/>
    <p:sldId id="423" r:id="rId7"/>
    <p:sldId id="389" r:id="rId8"/>
    <p:sldId id="261" r:id="rId9"/>
    <p:sldId id="262" r:id="rId10"/>
    <p:sldId id="263" r:id="rId11"/>
    <p:sldId id="264" r:id="rId12"/>
    <p:sldId id="265" r:id="rId13"/>
    <p:sldId id="266" r:id="rId14"/>
    <p:sldId id="267" r:id="rId15"/>
    <p:sldId id="424" r:id="rId16"/>
    <p:sldId id="268" r:id="rId17"/>
    <p:sldId id="328" r:id="rId18"/>
    <p:sldId id="329" r:id="rId19"/>
    <p:sldId id="330" r:id="rId20"/>
    <p:sldId id="331" r:id="rId21"/>
    <p:sldId id="269" r:id="rId22"/>
    <p:sldId id="270" r:id="rId23"/>
    <p:sldId id="271" r:id="rId24"/>
    <p:sldId id="272" r:id="rId25"/>
    <p:sldId id="273" r:id="rId26"/>
    <p:sldId id="274" r:id="rId27"/>
    <p:sldId id="393" r:id="rId28"/>
    <p:sldId id="394" r:id="rId29"/>
    <p:sldId id="277" r:id="rId30"/>
    <p:sldId id="278" r:id="rId31"/>
    <p:sldId id="332" r:id="rId32"/>
    <p:sldId id="333" r:id="rId33"/>
    <p:sldId id="279" r:id="rId34"/>
    <p:sldId id="388" r:id="rId35"/>
    <p:sldId id="280" r:id="rId36"/>
    <p:sldId id="334" r:id="rId37"/>
    <p:sldId id="335" r:id="rId38"/>
    <p:sldId id="282" r:id="rId39"/>
    <p:sldId id="283" r:id="rId40"/>
    <p:sldId id="284" r:id="rId41"/>
    <p:sldId id="336" r:id="rId42"/>
    <p:sldId id="285" r:id="rId43"/>
    <p:sldId id="400" r:id="rId44"/>
    <p:sldId id="387" r:id="rId45"/>
    <p:sldId id="419" r:id="rId46"/>
    <p:sldId id="339" r:id="rId47"/>
    <p:sldId id="340" r:id="rId48"/>
    <p:sldId id="341" r:id="rId49"/>
    <p:sldId id="342" r:id="rId50"/>
    <p:sldId id="288" r:id="rId51"/>
    <p:sldId id="289" r:id="rId52"/>
    <p:sldId id="290" r:id="rId53"/>
    <p:sldId id="344" r:id="rId54"/>
    <p:sldId id="421" r:id="rId55"/>
    <p:sldId id="420" r:id="rId56"/>
    <p:sldId id="396" r:id="rId57"/>
    <p:sldId id="425" r:id="rId58"/>
    <p:sldId id="426" r:id="rId59"/>
    <p:sldId id="428" r:id="rId60"/>
    <p:sldId id="429" r:id="rId61"/>
    <p:sldId id="430" r:id="rId62"/>
    <p:sldId id="431" r:id="rId63"/>
    <p:sldId id="432" r:id="rId64"/>
    <p:sldId id="433" r:id="rId65"/>
    <p:sldId id="434" r:id="rId66"/>
    <p:sldId id="435" r:id="rId67"/>
    <p:sldId id="436" r:id="rId68"/>
    <p:sldId id="437" r:id="rId69"/>
    <p:sldId id="438" r:id="rId70"/>
    <p:sldId id="439" r:id="rId71"/>
    <p:sldId id="440" r:id="rId72"/>
    <p:sldId id="441" r:id="rId73"/>
    <p:sldId id="442" r:id="rId74"/>
    <p:sldId id="443" r:id="rId75"/>
    <p:sldId id="444" r:id="rId76"/>
    <p:sldId id="445" r:id="rId77"/>
    <p:sldId id="446" r:id="rId78"/>
    <p:sldId id="447" r:id="rId79"/>
    <p:sldId id="448" r:id="rId80"/>
    <p:sldId id="449" r:id="rId81"/>
    <p:sldId id="450" r:id="rId82"/>
    <p:sldId id="451" r:id="rId83"/>
    <p:sldId id="452" r:id="rId84"/>
    <p:sldId id="453" r:id="rId85"/>
    <p:sldId id="454" r:id="rId86"/>
    <p:sldId id="455" r:id="rId87"/>
    <p:sldId id="456" r:id="rId88"/>
    <p:sldId id="457" r:id="rId89"/>
    <p:sldId id="458" r:id="rId90"/>
    <p:sldId id="459" r:id="rId91"/>
    <p:sldId id="460" r:id="rId92"/>
    <p:sldId id="461" r:id="rId93"/>
    <p:sldId id="472" r:id="rId94"/>
    <p:sldId id="462" r:id="rId95"/>
    <p:sldId id="463" r:id="rId96"/>
    <p:sldId id="464" r:id="rId97"/>
    <p:sldId id="465" r:id="rId98"/>
    <p:sldId id="471" r:id="rId99"/>
    <p:sldId id="468" r:id="rId100"/>
    <p:sldId id="469" r:id="rId101"/>
    <p:sldId id="470"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450" autoAdjust="0"/>
  </p:normalViewPr>
  <p:slideViewPr>
    <p:cSldViewPr>
      <p:cViewPr varScale="1">
        <p:scale>
          <a:sx n="79" d="100"/>
          <a:sy n="79" d="100"/>
        </p:scale>
        <p:origin x="989" y="82"/>
      </p:cViewPr>
      <p:guideLst>
        <p:guide orient="horz" pos="2160"/>
        <p:guide pos="2880"/>
      </p:guideLst>
    </p:cSldViewPr>
  </p:slideViewPr>
  <p:outlineViewPr>
    <p:cViewPr>
      <p:scale>
        <a:sx n="33" d="100"/>
        <a:sy n="33" d="100"/>
      </p:scale>
      <p:origin x="0" y="-33960"/>
    </p:cViewPr>
  </p:outlineViewPr>
  <p:notesTextViewPr>
    <p:cViewPr>
      <p:scale>
        <a:sx n="1" d="1"/>
        <a:sy n="1" d="1"/>
      </p:scale>
      <p:origin x="0" y="0"/>
    </p:cViewPr>
  </p:notesTextViewPr>
  <p:sorterViewPr>
    <p:cViewPr varScale="1">
      <p:scale>
        <a:sx n="1" d="1"/>
        <a:sy n="1" d="1"/>
      </p:scale>
      <p:origin x="0" y="-7314"/>
    </p:cViewPr>
  </p:sorterViewPr>
  <p:notesViewPr>
    <p:cSldViewPr>
      <p:cViewPr varScale="1">
        <p:scale>
          <a:sx n="91" d="100"/>
          <a:sy n="91" d="100"/>
        </p:scale>
        <p:origin x="375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05/12/2016</a:t>
            </a:fld>
            <a:endParaRPr lang="en-CA"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dirty="0"/>
          </a:p>
        </p:txBody>
      </p:sp>
    </p:spTree>
    <p:extLst>
      <p:ext uri="{BB962C8B-B14F-4D97-AF65-F5344CB8AC3E}">
        <p14:creationId xmlns:p14="http://schemas.microsoft.com/office/powerpoint/2010/main" val="1847090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05/12/2016</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 is driven by people who write code</a:t>
            </a:r>
          </a:p>
          <a:p>
            <a:r>
              <a:rPr lang="en-US" dirty="0"/>
              <a:t>Numerous</a:t>
            </a:r>
            <a:r>
              <a:rPr lang="en-US" baseline="0" dirty="0"/>
              <a:t> pieces have been changed because of experience with what worked when trying to implement</a:t>
            </a:r>
          </a:p>
          <a:p>
            <a:r>
              <a:rPr lang="en-US" baseline="0" dirty="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337351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377674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1000s</a:t>
            </a:r>
            <a:r>
              <a:rPr lang="en-US" baseline="0" dirty="0"/>
              <a:t> of extensions, everyone supports different things, don’t know what anyone does</a:t>
            </a:r>
            <a:endParaRPr lang="en-US" dirty="0"/>
          </a:p>
          <a:p>
            <a:endParaRPr lang="en-US" dirty="0"/>
          </a:p>
          <a:p>
            <a:r>
              <a:rPr lang="en-US" dirty="0"/>
              <a:t>Not everyone will support the 80%, but most will</a:t>
            </a:r>
          </a:p>
          <a:p>
            <a:r>
              <a:rPr lang="en-US" dirty="0"/>
              <a:t>“What most systems support” (and thus what you should probably support too) encourages base interoperability</a:t>
            </a:r>
          </a:p>
          <a:p>
            <a:r>
              <a:rPr lang="en-US" dirty="0"/>
              <a:t>Human readable fallback</a:t>
            </a:r>
          </a:p>
          <a:p>
            <a:endParaRPr lang="en-US" dirty="0"/>
          </a:p>
          <a:p>
            <a:endParaRPr lang="en-US" dirty="0"/>
          </a:p>
          <a:p>
            <a:r>
              <a:rPr lang="en-US" dirty="0"/>
              <a:t>Profile – what elements are supported, registries available</a:t>
            </a:r>
          </a:p>
          <a:p>
            <a:r>
              <a:rPr lang="en-US" dirty="0"/>
              <a:t>Conformance – REST</a:t>
            </a:r>
            <a:r>
              <a:rPr lang="en-US" baseline="0" dirty="0"/>
              <a:t> operations, documents, messages, services</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86215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Link to 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60750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39</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784494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1676073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a:t>
            </a:r>
            <a:r>
              <a:rPr lang="en-US" baseline="0" dirty="0"/>
              <a:t> as HTML</a:t>
            </a:r>
          </a:p>
          <a:p>
            <a:r>
              <a:rPr lang="en-US" baseline="0" dirty="0"/>
              <a:t>Published using validation process  that performs consistency checks – like a software build</a:t>
            </a:r>
          </a:p>
          <a:p>
            <a:r>
              <a:rPr lang="en-US" baseline="0" dirty="0"/>
              <a:t>Really shouldn’t require much guidance to read, but a few things to call out</a:t>
            </a:r>
          </a:p>
          <a:p>
            <a:r>
              <a:rPr lang="en-US" baseline="0" dirty="0"/>
              <a:t>Objective of spec is developer can skim and decide in &lt; day</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2490994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extLst>
      <p:ext uri="{BB962C8B-B14F-4D97-AF65-F5344CB8AC3E}">
        <p14:creationId xmlns:p14="http://schemas.microsoft.com/office/powerpoint/2010/main" val="3112719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extLst>
      <p:ext uri="{BB962C8B-B14F-4D97-AF65-F5344CB8AC3E}">
        <p14:creationId xmlns:p14="http://schemas.microsoft.com/office/powerpoint/2010/main" val="2268621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161553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3102159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59</a:t>
            </a:fld>
            <a:endParaRPr lang="en-CA" dirty="0"/>
          </a:p>
        </p:txBody>
      </p:sp>
    </p:spTree>
    <p:extLst>
      <p:ext uri="{BB962C8B-B14F-4D97-AF65-F5344CB8AC3E}">
        <p14:creationId xmlns:p14="http://schemas.microsoft.com/office/powerpoint/2010/main" val="2564340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60</a:t>
            </a:fld>
            <a:endParaRPr lang="en-CA" dirty="0"/>
          </a:p>
        </p:txBody>
      </p:sp>
    </p:spTree>
    <p:extLst>
      <p:ext uri="{BB962C8B-B14F-4D97-AF65-F5344CB8AC3E}">
        <p14:creationId xmlns:p14="http://schemas.microsoft.com/office/powerpoint/2010/main" val="872249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2714952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p14="http://schemas.microsoft.com/office/powerpoint/2010/main" val="423404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val="681777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64</a:t>
            </a:fld>
            <a:endParaRPr lang="en-CA" dirty="0"/>
          </a:p>
        </p:txBody>
      </p:sp>
    </p:spTree>
    <p:extLst>
      <p:ext uri="{BB962C8B-B14F-4D97-AF65-F5344CB8AC3E}">
        <p14:creationId xmlns:p14="http://schemas.microsoft.com/office/powerpoint/2010/main" val="1176021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66</a:t>
            </a:fld>
            <a:endParaRPr lang="en-CA" dirty="0"/>
          </a:p>
        </p:txBody>
      </p:sp>
    </p:spTree>
    <p:extLst>
      <p:ext uri="{BB962C8B-B14F-4D97-AF65-F5344CB8AC3E}">
        <p14:creationId xmlns:p14="http://schemas.microsoft.com/office/powerpoint/2010/main" val="1551956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1050550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Split resources, dropped resources, changed JSON and XML syntax, added and changed elements,</a:t>
            </a:r>
            <a:r>
              <a:rPr lang="en-CA" baseline="0" dirty="0"/>
              <a:t> renamed data types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70</a:t>
            </a:fld>
            <a:endParaRPr lang="en-CA" dirty="0"/>
          </a:p>
        </p:txBody>
      </p:sp>
    </p:spTree>
    <p:extLst>
      <p:ext uri="{BB962C8B-B14F-4D97-AF65-F5344CB8AC3E}">
        <p14:creationId xmlns:p14="http://schemas.microsoft.com/office/powerpoint/2010/main" val="3101126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75</a:t>
            </a:fld>
            <a:endParaRPr lang="en-CA" dirty="0"/>
          </a:p>
        </p:txBody>
      </p:sp>
    </p:spTree>
    <p:extLst>
      <p:ext uri="{BB962C8B-B14F-4D97-AF65-F5344CB8AC3E}">
        <p14:creationId xmlns:p14="http://schemas.microsoft.com/office/powerpoint/2010/main" val="2457622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solidFill>
                  <a:prstClr val="black"/>
                </a:solidFill>
              </a:rPr>
              <a:pPr/>
              <a:t>7</a:t>
            </a:fld>
            <a:endParaRPr lang="en-US" dirty="0">
              <a:solidFill>
                <a:prstClr val="black"/>
              </a:solidFill>
            </a:endParaRPr>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Toggle</a:t>
            </a:r>
          </a:p>
        </p:txBody>
      </p:sp>
    </p:spTree>
    <p:extLst>
      <p:ext uri="{BB962C8B-B14F-4D97-AF65-F5344CB8AC3E}">
        <p14:creationId xmlns:p14="http://schemas.microsoft.com/office/powerpoint/2010/main" val="3383128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77</a:t>
            </a:fld>
            <a:endParaRPr lang="en-CA" dirty="0"/>
          </a:p>
        </p:txBody>
      </p:sp>
    </p:spTree>
    <p:extLst>
      <p:ext uri="{BB962C8B-B14F-4D97-AF65-F5344CB8AC3E}">
        <p14:creationId xmlns:p14="http://schemas.microsoft.com/office/powerpoint/2010/main" val="4257414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Because FHIR is free and because of how it’s structured, use by other SDOs is certainly possible</a:t>
            </a:r>
            <a:br>
              <a:rPr lang="en-AU" sz="1200" dirty="0"/>
            </a:br>
            <a:r>
              <a:rPr lang="en-AU" sz="1200" dirty="0"/>
              <a:t>CMAP</a:t>
            </a:r>
            <a:r>
              <a:rPr lang="en-AU" sz="1200" baseline="0" dirty="0"/>
              <a:t> = Clinical Mapping; RECON = reconciliation, Assessment of orders for accountable use criteria in guidelines</a:t>
            </a:r>
            <a:endParaRPr lang="en-AU" sz="12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val="1464217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also updated their HAPI v2 integration engine to support FHIR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1964933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1536868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in STU</a:t>
            </a:r>
          </a:p>
          <a:p>
            <a:pPr lvl="1"/>
            <a:r>
              <a:rPr lang="en-US" dirty="0"/>
              <a:t>No backward compatibility guarantee</a:t>
            </a:r>
          </a:p>
          <a:p>
            <a:pPr lvl="1"/>
            <a:r>
              <a:rPr lang="en-US" dirty="0"/>
              <a:t>Some content missing</a:t>
            </a:r>
          </a:p>
          <a:p>
            <a:pPr lvl="1"/>
            <a:r>
              <a:rPr lang="en-US" dirty="0"/>
              <a:t>Limited production experience</a:t>
            </a:r>
          </a:p>
          <a:p>
            <a:pPr lvl="1"/>
            <a:r>
              <a:rPr lang="en-US" dirty="0"/>
              <a:t>Change is likely</a:t>
            </a:r>
          </a:p>
          <a:p>
            <a:pPr lvl="1"/>
            <a:endParaRPr lang="en-US" dirty="0"/>
          </a:p>
          <a:p>
            <a:r>
              <a:rPr lang="en-US" dirty="0"/>
              <a:t>Near the top of the hype curve</a:t>
            </a:r>
          </a:p>
          <a:p>
            <a:pPr lvl="1"/>
            <a:r>
              <a:rPr lang="en-US" dirty="0"/>
              <a:t>FHIR won’t fix all interoperability issues</a:t>
            </a:r>
          </a:p>
          <a:p>
            <a:pPr lvl="1"/>
            <a:r>
              <a:rPr lang="en-US" dirty="0"/>
              <a:t>Consensus, terminology, legacy burdens</a:t>
            </a:r>
            <a:r>
              <a:rPr lang="en-US" baseline="0" dirty="0"/>
              <a:t> still exist</a:t>
            </a:r>
          </a:p>
          <a:p>
            <a:pPr lvl="1"/>
            <a:r>
              <a:rPr lang="en-US" baseline="0" dirty="0"/>
              <a:t>FHIR provides a framework and platform</a:t>
            </a:r>
          </a:p>
          <a:p>
            <a:pPr lvl="2"/>
            <a:r>
              <a:rPr lang="en-US" dirty="0"/>
              <a:t>Hard work still in profiling</a:t>
            </a:r>
          </a:p>
          <a:p>
            <a:pPr lvl="0"/>
            <a:r>
              <a:rPr lang="en-US" dirty="0"/>
              <a:t>Mitigations</a:t>
            </a:r>
          </a:p>
          <a:p>
            <a:pPr lvl="1"/>
            <a:r>
              <a:rPr lang="en-US" dirty="0"/>
              <a:t>Be realistic about what’s achievable</a:t>
            </a:r>
          </a:p>
          <a:p>
            <a:pPr lvl="1"/>
            <a:r>
              <a:rPr lang="en-US" dirty="0"/>
              <a:t>Work with others (HL7, IHE, industry groups) on the profiles you’ll need</a:t>
            </a:r>
          </a:p>
          <a:p>
            <a:r>
              <a:rPr lang="en-US" dirty="0"/>
              <a:t>Momentum is high – it </a:t>
            </a:r>
            <a:r>
              <a:rPr lang="en-US" b="1" dirty="0"/>
              <a:t>will</a:t>
            </a:r>
            <a:r>
              <a:rPr lang="en-US" b="0" dirty="0"/>
              <a:t> disrupt the health IT environment</a:t>
            </a:r>
          </a:p>
          <a:p>
            <a:pPr lvl="1"/>
            <a:r>
              <a:rPr lang="en-US" dirty="0"/>
              <a:t>Strong</a:t>
            </a:r>
            <a:r>
              <a:rPr lang="en-US" baseline="0" dirty="0"/>
              <a:t> interest from regulators (e.g. ONC)</a:t>
            </a:r>
          </a:p>
          <a:p>
            <a:pPr lvl="1"/>
            <a:r>
              <a:rPr lang="en-US" baseline="0" dirty="0"/>
              <a:t>Strong interest from major vendors</a:t>
            </a:r>
          </a:p>
          <a:p>
            <a:pPr lvl="1"/>
            <a:r>
              <a:rPr lang="en-US" baseline="0" dirty="0"/>
              <a:t>Hitting at all points in the market chain</a:t>
            </a:r>
          </a:p>
          <a:p>
            <a:pPr lvl="0"/>
            <a:r>
              <a:rPr lang="en-US" dirty="0"/>
              <a:t>Plan what you could do, decide conditions for entry</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3719154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240637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There are flaws in what exists</a:t>
            </a:r>
          </a:p>
          <a:p>
            <a:pPr lvl="0"/>
            <a:r>
              <a:rPr lang="en-US" dirty="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385515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itchFamily="34" charset="0"/>
              <a:ea typeface="MS PGothic" pitchFamily="34" charset="-128"/>
            </a:endParaRP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19</a:t>
            </a:fld>
            <a:endParaRPr lang="en-US" altLang="en-US" dirty="0">
              <a:latin typeface="Calibri" pitchFamily="34" charset="0"/>
            </a:endParaRPr>
          </a:p>
        </p:txBody>
      </p:sp>
    </p:spTree>
    <p:extLst>
      <p:ext uri="{BB962C8B-B14F-4D97-AF65-F5344CB8AC3E}">
        <p14:creationId xmlns:p14="http://schemas.microsoft.com/office/powerpoint/2010/main" val="82727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1309389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112462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0357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a:xfrm>
            <a:off x="381000" y="1828800"/>
            <a:ext cx="8382000" cy="46245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123276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22189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2016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1032" name="Picture 14" descr="HL7 International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4"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70" r:id="rId8"/>
    <p:sldLayoutId id="2147483676" r:id="rId9"/>
    <p:sldLayoutId id="2147483678" r:id="rId10"/>
    <p:sldLayoutId id="2147483684" r:id="rId11"/>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gforge.hl7.org/svn/fhir/trunk/presentations/2016-12%20Webinars/FHIR%20for%20Executives.pptx" TargetMode="External"/><Relationship Id="rId2" Type="http://schemas.openxmlformats.org/officeDocument/2006/relationships/hyperlink" Target="http://creativecommons.org/licenses/by/3.0/deed.en_GB"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ithub.com/37signals/highrise-api"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6-04%20Webinars/FHIR%20for%20Executives1.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hyperlink" Target="https://www.pathlms.com/hl7/courses/3152" TargetMode="External"/><Relationship Id="rId2" Type="http://schemas.openxmlformats.org/officeDocument/2006/relationships/hyperlink" Target="http://fhir.furore.com/Education#videos"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iki.hl7.org/index.php?title=FHIR_email_list_subscription_instructions" TargetMode="Externa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5.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for Executives</a:t>
            </a:r>
          </a:p>
        </p:txBody>
      </p:sp>
      <p:sp>
        <p:nvSpPr>
          <p:cNvPr id="3" name="Subtitle 2"/>
          <p:cNvSpPr>
            <a:spLocks noGrp="1"/>
          </p:cNvSpPr>
          <p:nvPr>
            <p:ph type="subTitle" idx="1"/>
          </p:nvPr>
        </p:nvSpPr>
        <p:spPr>
          <a:xfrm>
            <a:off x="1473288" y="4221088"/>
            <a:ext cx="6400800" cy="1338808"/>
          </a:xfrm>
        </p:spPr>
        <p:txBody>
          <a:bodyPr/>
          <a:lstStyle/>
          <a:p>
            <a:r>
              <a:rPr lang="en-US" noProof="0" dirty="0"/>
              <a:t>Lloyd McKenzie</a:t>
            </a:r>
          </a:p>
          <a:p>
            <a:r>
              <a:rPr lang="en-US" noProof="0" dirty="0"/>
              <a:t>December 6-7, 2016</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Existing healthcare standards and bodies</a:t>
            </a:r>
          </a:p>
        </p:txBody>
      </p:sp>
      <p:sp>
        <p:nvSpPr>
          <p:cNvPr id="5" name="Content Placeholder 4"/>
          <p:cNvSpPr>
            <a:spLocks noGrp="1"/>
          </p:cNvSpPr>
          <p:nvPr>
            <p:ph idx="1"/>
          </p:nvPr>
        </p:nvSpPr>
        <p:spPr/>
        <p:txBody>
          <a:bodyPr/>
          <a:lstStyle/>
          <a:p>
            <a:r>
              <a:rPr lang="en-US" sz="2800" noProof="0" dirty="0"/>
              <a:t>HL7 – v2, v3, CDA</a:t>
            </a:r>
          </a:p>
          <a:p>
            <a:r>
              <a:rPr lang="en-US" sz="2800" noProof="0" dirty="0"/>
              <a:t>OpenEHR</a:t>
            </a:r>
          </a:p>
          <a:p>
            <a:r>
              <a:rPr lang="en-US" sz="2800" noProof="0" dirty="0"/>
              <a:t>CDISC – SDTM, ADAM, define.xml</a:t>
            </a:r>
          </a:p>
          <a:p>
            <a:r>
              <a:rPr lang="en-US" sz="2800" noProof="0" dirty="0"/>
              <a:t>X12</a:t>
            </a:r>
          </a:p>
          <a:p>
            <a:r>
              <a:rPr lang="en-US" sz="2800" noProof="0" dirty="0"/>
              <a:t>CTS</a:t>
            </a:r>
          </a:p>
          <a:p>
            <a:r>
              <a:rPr lang="en-US" sz="2800" noProof="0" dirty="0"/>
              <a:t>ISO – 11179, 21090, etc.</a:t>
            </a:r>
          </a:p>
          <a:p>
            <a:r>
              <a:rPr lang="en-US" sz="2800" noProof="0" dirty="0"/>
              <a:t>DICOM</a:t>
            </a:r>
          </a:p>
          <a:p>
            <a:r>
              <a:rPr lang="en-US" sz="2800" noProof="0" dirty="0"/>
              <a:t>W3C – Xforms, XSD</a:t>
            </a:r>
          </a:p>
          <a:p>
            <a:r>
              <a:rPr lang="en-US" sz="2800" noProof="0" dirty="0"/>
              <a:t>Many others</a:t>
            </a:r>
          </a:p>
        </p:txBody>
      </p:sp>
      <p:sp>
        <p:nvSpPr>
          <p:cNvPr id="2" name="Slide Number Placeholder 1"/>
          <p:cNvSpPr>
            <a:spLocks noGrp="1"/>
          </p:cNvSpPr>
          <p:nvPr>
            <p:ph type="sldNum" sz="quarter" idx="4"/>
          </p:nvPr>
        </p:nvSpPr>
        <p:spPr/>
        <p:txBody>
          <a:bodyPr/>
          <a:lstStyle/>
          <a:p>
            <a:fld id="{5CC3E5C4-3E2B-40F1-9F2B-C46CEB0C88DF}" type="slidenum">
              <a:rPr lang="en-CA" smtClean="0"/>
              <a:pPr/>
              <a:t>10</a:t>
            </a:fld>
            <a:endParaRPr lang="en-CA" dirty="0"/>
          </a:p>
        </p:txBody>
      </p:sp>
      <p:sp>
        <p:nvSpPr>
          <p:cNvPr id="6" name="TextBox 5"/>
          <p:cNvSpPr txBox="1"/>
          <p:nvPr/>
        </p:nvSpPr>
        <p:spPr>
          <a:xfrm>
            <a:off x="1331640" y="3412499"/>
            <a:ext cx="6571030" cy="646331"/>
          </a:xfrm>
          <a:prstGeom prst="rect">
            <a:avLst/>
          </a:prstGeom>
          <a:solidFill>
            <a:schemeClr val="bg1"/>
          </a:solidFill>
        </p:spPr>
        <p:txBody>
          <a:bodyPr wrap="none" rtlCol="0">
            <a:spAutoFit/>
          </a:bodyPr>
          <a:lstStyle/>
          <a:p>
            <a:r>
              <a:rPr lang="en-US" sz="3600" b="1" dirty="0">
                <a:solidFill>
                  <a:srgbClr val="C00000"/>
                </a:solidFill>
              </a:rPr>
              <a:t>Do we really need one more?</a:t>
            </a:r>
            <a:endParaRPr lang="en-CA" sz="3600" b="1" dirty="0">
              <a:solidFill>
                <a:srgbClr val="C00000"/>
              </a:solidFill>
            </a:endParaRPr>
          </a:p>
        </p:txBody>
      </p:sp>
    </p:spTree>
    <p:extLst>
      <p:ext uri="{BB962C8B-B14F-4D97-AF65-F5344CB8AC3E}">
        <p14:creationId xmlns:p14="http://schemas.microsoft.com/office/powerpoint/2010/main" val="19039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Final message</a:t>
            </a:r>
          </a:p>
        </p:txBody>
      </p:sp>
      <p:sp>
        <p:nvSpPr>
          <p:cNvPr id="5" name="Content Placeholder 4"/>
          <p:cNvSpPr>
            <a:spLocks noGrp="1"/>
          </p:cNvSpPr>
          <p:nvPr>
            <p:ph idx="1"/>
          </p:nvPr>
        </p:nvSpPr>
        <p:spPr/>
        <p:txBody>
          <a:bodyPr/>
          <a:lstStyle/>
          <a:p>
            <a:r>
              <a:rPr lang="en-US" noProof="0" dirty="0"/>
              <a:t>FHIR</a:t>
            </a:r>
          </a:p>
          <a:p>
            <a:pPr lvl="1"/>
            <a:r>
              <a:rPr lang="en-US" noProof="0" dirty="0"/>
              <a:t>is easier and cheaper</a:t>
            </a:r>
          </a:p>
          <a:p>
            <a:pPr lvl="1"/>
            <a:r>
              <a:rPr lang="en-US" noProof="0" dirty="0"/>
              <a:t>is being implemented now</a:t>
            </a:r>
          </a:p>
          <a:p>
            <a:pPr lvl="1"/>
            <a:r>
              <a:rPr lang="en-US" noProof="0" dirty="0"/>
              <a:t>is likely to significantly impact Health IT</a:t>
            </a:r>
          </a:p>
          <a:p>
            <a:pPr marL="0" indent="0">
              <a:buNone/>
            </a:pPr>
            <a:endParaRPr lang="en-US" noProof="0" dirty="0"/>
          </a:p>
          <a:p>
            <a:r>
              <a:rPr lang="en-US" noProof="0" dirty="0"/>
              <a:t>Decide how you want it to impact </a:t>
            </a:r>
            <a:r>
              <a:rPr lang="en-US" b="1" noProof="0" dirty="0"/>
              <a:t>your </a:t>
            </a:r>
            <a:r>
              <a:rPr lang="en-US" noProof="0" dirty="0"/>
              <a:t>organization</a:t>
            </a:r>
          </a:p>
        </p:txBody>
      </p:sp>
      <p:sp>
        <p:nvSpPr>
          <p:cNvPr id="2" name="Slide Number Placeholder 1"/>
          <p:cNvSpPr>
            <a:spLocks noGrp="1"/>
          </p:cNvSpPr>
          <p:nvPr>
            <p:ph type="sldNum" sz="quarter" idx="4"/>
          </p:nvPr>
        </p:nvSpPr>
        <p:spPr/>
        <p:txBody>
          <a:bodyPr/>
          <a:lstStyle/>
          <a:p>
            <a:fld id="{5CC3E5C4-3E2B-40F1-9F2B-C46CEB0C88DF}" type="slidenum">
              <a:rPr lang="en-CA" smtClean="0"/>
              <a:pPr/>
              <a:t>100</a:t>
            </a:fld>
            <a:endParaRPr lang="en-CA" dirty="0"/>
          </a:p>
        </p:txBody>
      </p:sp>
    </p:spTree>
    <p:extLst>
      <p:ext uri="{BB962C8B-B14F-4D97-AF65-F5344CB8AC3E}">
        <p14:creationId xmlns:p14="http://schemas.microsoft.com/office/powerpoint/2010/main" val="33942809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idx="1"/>
          </p:nvPr>
        </p:nvSpPr>
        <p:spPr/>
        <p:txBody>
          <a:bodyPr/>
          <a:lstStyle/>
          <a:p>
            <a:pPr>
              <a:buNone/>
            </a:pPr>
            <a:r>
              <a:rPr lang="en-US" sz="2800" noProof="0" dirty="0">
                <a:hlinkClick r:id="rId2"/>
              </a:rPr>
              <a:t>http://hl7.org/fhir</a:t>
            </a:r>
            <a:r>
              <a:rPr lang="en-US" sz="2800" noProof="0" dirty="0"/>
              <a:t>	    	   </a:t>
            </a:r>
            <a:r>
              <a:rPr lang="en-US" sz="2800" noProof="0" dirty="0">
                <a:hlinkClick r:id="rId3"/>
              </a:rPr>
              <a:t>lmckenzie@gevityinc.com</a:t>
            </a:r>
            <a:r>
              <a:rPr lang="en-US" sz="2800" noProof="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101</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88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Need</a:t>
            </a:r>
          </a:p>
        </p:txBody>
      </p:sp>
      <p:sp>
        <p:nvSpPr>
          <p:cNvPr id="3" name="Content Placeholder 2"/>
          <p:cNvSpPr>
            <a:spLocks noGrp="1"/>
          </p:cNvSpPr>
          <p:nvPr>
            <p:ph idx="1"/>
          </p:nvPr>
        </p:nvSpPr>
        <p:spPr/>
        <p:txBody>
          <a:bodyPr/>
          <a:lstStyle/>
          <a:p>
            <a:r>
              <a:rPr lang="en-US" noProof="0" dirty="0"/>
              <a:t>Has been a need to share healthcare information electronically for a long time</a:t>
            </a:r>
          </a:p>
          <a:p>
            <a:pPr lvl="1"/>
            <a:r>
              <a:rPr lang="en-US" noProof="0" dirty="0"/>
              <a:t>HL7 v2 is nearly 30 years old</a:t>
            </a:r>
          </a:p>
          <a:p>
            <a:r>
              <a:rPr lang="en-US" noProof="0" dirty="0"/>
              <a:t>Increasing pressure to broaden scope of sharing</a:t>
            </a:r>
          </a:p>
          <a:p>
            <a:pPr lvl="1"/>
            <a:r>
              <a:rPr lang="en-US" noProof="0" dirty="0"/>
              <a:t>Across organizations, disciplines, even borders</a:t>
            </a:r>
          </a:p>
          <a:p>
            <a:pPr lvl="1"/>
            <a:r>
              <a:rPr lang="en-US" noProof="0" dirty="0"/>
              <a:t>Mobile &amp; cloud-based applications</a:t>
            </a:r>
          </a:p>
          <a:p>
            <a:pPr lvl="1"/>
            <a:r>
              <a:rPr lang="en-US" noProof="0"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Where we’ve gotten</a:t>
            </a:r>
          </a:p>
        </p:txBody>
      </p:sp>
      <p:sp>
        <p:nvSpPr>
          <p:cNvPr id="3" name="Content Placeholder 2"/>
          <p:cNvSpPr>
            <a:spLocks noGrp="1"/>
          </p:cNvSpPr>
          <p:nvPr>
            <p:ph idx="1"/>
          </p:nvPr>
        </p:nvSpPr>
        <p:spPr/>
        <p:txBody>
          <a:bodyPr/>
          <a:lstStyle/>
          <a:p>
            <a:r>
              <a:rPr lang="en-CA" dirty="0"/>
              <a:t>v2, v3 and CDA have produced “bigger” silos</a:t>
            </a:r>
          </a:p>
          <a:p>
            <a:pPr lvl="1"/>
            <a:r>
              <a:rPr lang="en-CA" dirty="0"/>
              <a:t>Different IGs / implementations create barriers</a:t>
            </a:r>
          </a:p>
          <a:p>
            <a:pPr lvl="1"/>
            <a:r>
              <a:rPr lang="en-CA" dirty="0"/>
              <a:t>Interoperating still requires painful mapping &amp; transformation exercises.</a:t>
            </a:r>
          </a:p>
          <a:p>
            <a:pPr lvl="1"/>
            <a:r>
              <a:rPr lang="en-CA" dirty="0"/>
              <a:t>Low discoverability – lots of technical discussions needed before data can flow</a:t>
            </a:r>
          </a:p>
          <a:p>
            <a:r>
              <a:rPr lang="en-CA" dirty="0"/>
              <a:t>Silos are inevitable – differing requirements</a:t>
            </a:r>
          </a:p>
          <a:p>
            <a:pPr lvl="1"/>
            <a:r>
              <a:rPr lang="en-CA" dirty="0"/>
              <a:t>But need to lower the barriers and reduce time </a:t>
            </a:r>
            <a:br>
              <a:rPr lang="en-CA" dirty="0"/>
            </a:br>
            <a:r>
              <a:rPr lang="en-CA" dirty="0"/>
              <a:t>to build connections between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98398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noProof="0" dirty="0"/>
              <a:t>So I should drop everything and use FHIR?</a:t>
            </a:r>
          </a:p>
        </p:txBody>
      </p:sp>
      <p:sp>
        <p:nvSpPr>
          <p:cNvPr id="3" name="Content Placeholder 2"/>
          <p:cNvSpPr>
            <a:spLocks noGrp="1"/>
          </p:cNvSpPr>
          <p:nvPr>
            <p:ph idx="1"/>
          </p:nvPr>
        </p:nvSpPr>
        <p:spPr/>
        <p:txBody>
          <a:bodyPr/>
          <a:lstStyle/>
          <a:p>
            <a:r>
              <a:rPr lang="en-US" noProof="0" dirty="0"/>
              <a:t>Tossing functioning systems the instant a promising newcomer appears is </a:t>
            </a:r>
            <a:r>
              <a:rPr lang="en-US" b="1" noProof="0" dirty="0"/>
              <a:t>not</a:t>
            </a:r>
            <a:r>
              <a:rPr lang="en-US" noProof="0" dirty="0"/>
              <a:t> generally a wise strategy</a:t>
            </a:r>
          </a:p>
          <a:p>
            <a:r>
              <a:rPr lang="en-US" noProof="0" dirty="0"/>
              <a:t>There’s room for something better</a:t>
            </a:r>
          </a:p>
          <a:p>
            <a:pPr lvl="1"/>
            <a:r>
              <a:rPr lang="en-US" noProof="0" dirty="0"/>
              <a:t>FHIR tries to fill that gap</a:t>
            </a:r>
          </a:p>
          <a:p>
            <a:pPr lvl="1"/>
            <a:r>
              <a:rPr lang="en-US" noProof="0" dirty="0"/>
              <a:t>Market will decide whether FHIR survives, coexists or replaces other products</a:t>
            </a:r>
          </a:p>
          <a:p>
            <a:r>
              <a:rPr lang="en-US" dirty="0"/>
              <a:t>Effort spent on v2, v3 &amp; CDA can be still be leveraged</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304992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Problems we face</a:t>
            </a:r>
          </a:p>
        </p:txBody>
      </p:sp>
      <p:sp>
        <p:nvSpPr>
          <p:cNvPr id="3" name="Content Placeholder 2"/>
          <p:cNvSpPr>
            <a:spLocks noGrp="1"/>
          </p:cNvSpPr>
          <p:nvPr>
            <p:ph idx="1"/>
          </p:nvPr>
        </p:nvSpPr>
        <p:spPr/>
        <p:txBody>
          <a:bodyPr/>
          <a:lstStyle/>
          <a:p>
            <a:r>
              <a:rPr lang="en-US" noProof="0" dirty="0"/>
              <a:t>No central authorities</a:t>
            </a:r>
          </a:p>
          <a:p>
            <a:r>
              <a:rPr lang="en-US" noProof="0" dirty="0"/>
              <a:t>Permutation of biological and sociological complexity</a:t>
            </a:r>
          </a:p>
          <a:p>
            <a:r>
              <a:rPr lang="en-US" noProof="0" dirty="0"/>
              <a:t>Fractal use cases</a:t>
            </a:r>
          </a:p>
          <a:p>
            <a:r>
              <a:rPr lang="en-US" noProof="0" dirty="0"/>
              <a:t>Economics favors balkanization</a:t>
            </a:r>
          </a:p>
          <a:p>
            <a:r>
              <a:rPr lang="en-US" noProof="0" dirty="0"/>
              <a:t>Externalizing complexity</a:t>
            </a:r>
          </a:p>
          <a:p>
            <a:r>
              <a:rPr lang="en-US" noProof="0" dirty="0"/>
              <a:t>Much confusion about the problem</a:t>
            </a:r>
          </a:p>
          <a:p>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4229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noProof="0" dirty="0"/>
              <a:t>Complexity Model</a:t>
            </a:r>
          </a:p>
        </p:txBody>
      </p:sp>
      <p:sp>
        <p:nvSpPr>
          <p:cNvPr id="3" name="Slide Number Placeholder 2"/>
          <p:cNvSpPr>
            <a:spLocks noGrp="1"/>
          </p:cNvSpPr>
          <p:nvPr>
            <p:ph type="sldNum" sz="quarter" idx="4"/>
          </p:nvPr>
        </p:nvSpPr>
        <p:spPr/>
        <p:txBody>
          <a:bodyPr/>
          <a:lstStyle/>
          <a:p>
            <a:fld id="{5CC3E5C4-3E2B-40F1-9F2B-C46CEB0C88DF}" type="slidenum">
              <a:rPr lang="en-CA" smtClean="0"/>
              <a:pPr/>
              <a:t>18</a:t>
            </a:fld>
            <a:endParaRPr lang="en-CA"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6423025" y="4467225"/>
            <a:ext cx="971550" cy="83820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8800" y="4630738"/>
            <a:ext cx="774700" cy="369887"/>
          </a:xfrm>
          <a:prstGeom prst="rect">
            <a:avLst/>
          </a:prstGeom>
          <a:noFill/>
        </p:spPr>
        <p:txBody>
          <a:bodyPr wrap="none">
            <a:spAutoFit/>
          </a:bodyPr>
          <a:lstStyle/>
          <a:p>
            <a:pPr>
              <a:defRPr/>
            </a:pPr>
            <a:r>
              <a:rPr lang="en-AU" dirty="0">
                <a:solidFill>
                  <a:schemeClr val="bg1">
                    <a:lumMod val="75000"/>
                  </a:schemeClr>
                </a:solidFill>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Tree>
    <p:extLst>
      <p:ext uri="{BB962C8B-B14F-4D97-AF65-F5344CB8AC3E}">
        <p14:creationId xmlns:p14="http://schemas.microsoft.com/office/powerpoint/2010/main" val="164203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noProof="0" dirty="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noProof="0" dirty="0">
                <a:ea typeface="MS PGothic" pitchFamily="34" charset="-128"/>
              </a:rPr>
              <a:t>Interoperability: It’s all about the people</a:t>
            </a:r>
          </a:p>
          <a:p>
            <a:pPr marL="628650" indent="-514350">
              <a:buFont typeface="Cambria" pitchFamily="18" charset="0"/>
              <a:buAutoNum type="arabicPeriod"/>
            </a:pPr>
            <a:endParaRPr lang="en-US" altLang="en-US" sz="3200" noProof="0" dirty="0">
              <a:ea typeface="MS PGothic" pitchFamily="34" charset="-128"/>
            </a:endParaRPr>
          </a:p>
          <a:p>
            <a:pPr marL="628650" indent="-514350">
              <a:buFont typeface="Cambria" pitchFamily="18" charset="0"/>
              <a:buAutoNum type="arabicPeriod"/>
            </a:pPr>
            <a:r>
              <a:rPr lang="en-US" altLang="en-US" sz="3200" noProof="0" dirty="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noProof="0" dirty="0">
              <a:ea typeface="MS PGothic" pitchFamily="34" charset="-128"/>
            </a:endParaRPr>
          </a:p>
          <a:p>
            <a:pPr marL="628650" indent="-514350">
              <a:buFont typeface="Cambria" pitchFamily="18" charset="0"/>
              <a:buAutoNum type="arabicPeriod"/>
            </a:pPr>
            <a:r>
              <a:rPr lang="en-US" altLang="en-US" sz="3200" noProof="0" dirty="0">
                <a:ea typeface="MS PGothic" pitchFamily="34" charset="-128"/>
              </a:rPr>
              <a:t>Cheap, flexible, and interoperable: </a:t>
            </a:r>
            <a:br>
              <a:rPr lang="en-US" altLang="en-US" sz="3200" noProof="0" dirty="0">
                <a:ea typeface="MS PGothic" pitchFamily="34" charset="-128"/>
              </a:rPr>
            </a:br>
            <a:r>
              <a:rPr lang="en-US" altLang="en-US" sz="3200" noProof="0" dirty="0">
                <a:ea typeface="MS PGothic" pitchFamily="34" charset="-128"/>
              </a:rPr>
              <a:t>pick two</a:t>
            </a:r>
          </a:p>
        </p:txBody>
      </p:sp>
      <p:sp>
        <p:nvSpPr>
          <p:cNvPr id="3" name="Slide Number Placeholder 2"/>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25679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idx="1"/>
          </p:nvPr>
        </p:nvSpPr>
        <p:spPr/>
        <p:txBody>
          <a:bodyPr/>
          <a:lstStyle/>
          <a:p>
            <a:pPr lvl="0"/>
            <a:r>
              <a:rPr lang="en-US" sz="2800" noProof="0" dirty="0"/>
              <a:t>Is licensed for use under the Creative Commons, specifically:</a:t>
            </a:r>
          </a:p>
          <a:p>
            <a:pPr lvl="1"/>
            <a:r>
              <a:rPr lang="en-US" sz="2400" u="sng" noProof="0" dirty="0">
                <a:hlinkClick r:id="rId2"/>
              </a:rPr>
              <a:t>Creative Commons Attribution 3.0 Unported License</a:t>
            </a:r>
            <a:endParaRPr lang="en-US" sz="2400" u="sng" noProof="0" dirty="0"/>
          </a:p>
          <a:p>
            <a:pPr lvl="1"/>
            <a:r>
              <a:rPr lang="en-US" sz="2400" noProof="0" dirty="0"/>
              <a:t>(Do with it as you wish, so long as you give</a:t>
            </a:r>
            <a:br>
              <a:rPr lang="en-US" sz="2400" noProof="0" dirty="0"/>
            </a:br>
            <a:r>
              <a:rPr lang="en-US" sz="2400" noProof="0" dirty="0"/>
              <a:t> credit)</a:t>
            </a:r>
          </a:p>
          <a:p>
            <a:r>
              <a:rPr lang="en-US" sz="2800" dirty="0"/>
              <a:t>Can be downloaded here:</a:t>
            </a:r>
          </a:p>
          <a:p>
            <a:pPr lvl="1"/>
            <a:r>
              <a:rPr lang="en-US" sz="2400" dirty="0">
                <a:hlinkClick r:id="rId3"/>
              </a:rPr>
              <a:t>http://gforge.hl7.org/svn/fhir/trunk/presentations/2016-12%20Webinars/FHIR%20for%20Executives.pptx</a:t>
            </a:r>
            <a:endParaRPr lang="en-US" sz="2400" dirty="0"/>
          </a:p>
          <a:p>
            <a:pPr lvl="2"/>
            <a:r>
              <a:rPr lang="en-US" sz="2000" dirty="0"/>
              <a:t>Use “anonymous” and email address to logon</a:t>
            </a:r>
          </a:p>
          <a:p>
            <a:endParaRPr lang="en-US" sz="2900" noProof="0"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808" y="234888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3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Platform for Interoperability</a:t>
            </a:r>
          </a:p>
        </p:txBody>
      </p:sp>
      <p:sp>
        <p:nvSpPr>
          <p:cNvPr id="3" name="Content Placeholder 2"/>
          <p:cNvSpPr>
            <a:spLocks noGrp="1"/>
          </p:cNvSpPr>
          <p:nvPr>
            <p:ph idx="1"/>
          </p:nvPr>
        </p:nvSpPr>
        <p:spPr/>
        <p:txBody>
          <a:bodyPr/>
          <a:lstStyle/>
          <a:p>
            <a:r>
              <a:rPr lang="en-US" noProof="0" dirty="0"/>
              <a:t>Build capability for all systems</a:t>
            </a:r>
          </a:p>
          <a:p>
            <a:r>
              <a:rPr lang="en-US" noProof="0" dirty="0"/>
              <a:t>Only fix behavior </a:t>
            </a:r>
          </a:p>
          <a:p>
            <a:pPr lvl="1"/>
            <a:r>
              <a:rPr lang="en-US" noProof="0" dirty="0"/>
              <a:t>When everyone agrees to it </a:t>
            </a:r>
          </a:p>
          <a:p>
            <a:pPr lvl="1"/>
            <a:r>
              <a:rPr lang="en-US" noProof="0" dirty="0"/>
              <a:t>When it creates capability or simplicity</a:t>
            </a:r>
          </a:p>
          <a:p>
            <a:r>
              <a:rPr lang="en-US" noProof="0" dirty="0"/>
              <a:t>Push constraints on behavior to “Implementation Guides”</a:t>
            </a:r>
          </a:p>
          <a:p>
            <a:r>
              <a:rPr lang="en-US" noProof="0" dirty="0"/>
              <a:t>FHIR is loose, but capable</a:t>
            </a:r>
          </a:p>
          <a:p>
            <a:pPr lvl="1"/>
            <a:r>
              <a:rPr lang="en-US" noProof="0" dirty="0"/>
              <a:t>Implementation space will be fractal </a:t>
            </a:r>
            <a:r>
              <a:rPr lang="en-US" noProof="0" dirty="0">
                <a:sym typeface="Wingdings" panose="05000000000000000000" pitchFamily="2" charset="2"/>
              </a:rPr>
              <a:t></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3253240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What is FHIR?</a:t>
            </a:r>
          </a:p>
        </p:txBody>
      </p:sp>
      <p:sp>
        <p:nvSpPr>
          <p:cNvPr id="6" name="Text Placeholder 5"/>
          <p:cNvSpPr>
            <a:spLocks noGrp="1"/>
          </p:cNvSpPr>
          <p:nvPr>
            <p:ph type="body" idx="1"/>
          </p:nvPr>
        </p:nvSpPr>
        <p:spPr/>
        <p:txBody>
          <a:bodyPr/>
          <a:lstStyle/>
          <a:p>
            <a:r>
              <a:rPr lang="en-US" noProof="0" dirty="0"/>
              <a:t>And how is it different?</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487630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acronym</a:t>
            </a:r>
          </a:p>
        </p:txBody>
      </p:sp>
      <p:sp>
        <p:nvSpPr>
          <p:cNvPr id="3" name="Content Placeholder 2"/>
          <p:cNvSpPr>
            <a:spLocks noGrp="1"/>
          </p:cNvSpPr>
          <p:nvPr>
            <p:ph idx="1"/>
          </p:nvPr>
        </p:nvSpPr>
        <p:spPr/>
        <p:txBody>
          <a:bodyPr/>
          <a:lstStyle/>
          <a:p>
            <a:r>
              <a:rPr lang="en-US" noProof="0" dirty="0"/>
              <a:t>F – Fast (to design &amp; to implement)</a:t>
            </a:r>
          </a:p>
          <a:p>
            <a:pPr lvl="1"/>
            <a:r>
              <a:rPr lang="en-US" noProof="0" dirty="0"/>
              <a:t>Relative – No technology can make integration as fast as we’d like</a:t>
            </a:r>
          </a:p>
          <a:p>
            <a:r>
              <a:rPr lang="en-US" noProof="0" dirty="0"/>
              <a:t>H – Healthcare</a:t>
            </a:r>
          </a:p>
          <a:p>
            <a:pPr lvl="1"/>
            <a:r>
              <a:rPr lang="en-US" noProof="0" dirty="0"/>
              <a:t>That’s why we’re here</a:t>
            </a:r>
          </a:p>
          <a:p>
            <a:r>
              <a:rPr lang="en-US" noProof="0" dirty="0"/>
              <a:t>I – Interoperable</a:t>
            </a:r>
          </a:p>
          <a:p>
            <a:pPr lvl="1"/>
            <a:r>
              <a:rPr lang="en-US" noProof="0" dirty="0"/>
              <a:t>Ditto</a:t>
            </a:r>
          </a:p>
          <a:p>
            <a:r>
              <a:rPr lang="en-US" noProof="0" dirty="0"/>
              <a:t>R – Resources</a:t>
            </a:r>
          </a:p>
          <a:p>
            <a:pPr lvl="1"/>
            <a:r>
              <a:rPr lang="en-US" noProof="0" dirty="0"/>
              <a:t>Building blocks – more on these to follow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Genesis of FHIR</a:t>
            </a:r>
          </a:p>
        </p:txBody>
      </p:sp>
      <p:sp>
        <p:nvSpPr>
          <p:cNvPr id="3" name="Content Placeholder 2"/>
          <p:cNvSpPr>
            <a:spLocks noGrp="1"/>
          </p:cNvSpPr>
          <p:nvPr>
            <p:ph idx="1"/>
          </p:nvPr>
        </p:nvSpPr>
        <p:spPr/>
        <p:txBody>
          <a:bodyPr/>
          <a:lstStyle/>
          <a:p>
            <a:r>
              <a:rPr lang="en-US" noProof="0" dirty="0"/>
              <a:t>What would healthcare exchange look like if we started from scratch using modern approaches?</a:t>
            </a:r>
          </a:p>
          <a:p>
            <a:pPr lvl="1"/>
            <a:r>
              <a:rPr lang="en-US" noProof="0" dirty="0"/>
              <a:t>Web search for success markers led to RESTful based APIs</a:t>
            </a:r>
          </a:p>
          <a:p>
            <a:pPr lvl="1"/>
            <a:r>
              <a:rPr lang="en-US" noProof="0" dirty="0"/>
              <a:t>Exemplar: Highrise (</a:t>
            </a:r>
            <a:r>
              <a:rPr lang="en-US" noProof="0" dirty="0">
                <a:hlinkClick r:id="rId2"/>
              </a:rPr>
              <a:t>https://github.com/37signals/highrise-api</a:t>
            </a:r>
            <a:r>
              <a:rPr lang="en-US" noProof="0" dirty="0"/>
              <a:t>)</a:t>
            </a:r>
          </a:p>
          <a:p>
            <a:r>
              <a:rPr lang="en-US" noProof="0"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688586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 Key differences</a:t>
            </a:r>
          </a:p>
        </p:txBody>
      </p:sp>
      <p:sp>
        <p:nvSpPr>
          <p:cNvPr id="4" name="Content Placeholder 3"/>
          <p:cNvSpPr>
            <a:spLocks noGrp="1"/>
          </p:cNvSpPr>
          <p:nvPr>
            <p:ph idx="1"/>
          </p:nvPr>
        </p:nvSpPr>
        <p:spPr/>
        <p:txBody>
          <a:bodyPr/>
          <a:lstStyle/>
          <a:p>
            <a:pPr lvl="0"/>
            <a:r>
              <a:rPr lang="en-US" noProof="0" dirty="0"/>
              <a:t>Focus on </a:t>
            </a:r>
            <a:r>
              <a:rPr lang="en-US" b="1" noProof="0" dirty="0"/>
              <a:t>Implementers</a:t>
            </a:r>
          </a:p>
          <a:p>
            <a:pPr lvl="0"/>
            <a:r>
              <a:rPr lang="en-US" noProof="0" dirty="0"/>
              <a:t>Target support for </a:t>
            </a:r>
            <a:r>
              <a:rPr lang="en-US" b="1" noProof="0" dirty="0"/>
              <a:t>common</a:t>
            </a:r>
            <a:r>
              <a:rPr lang="en-US" noProof="0" dirty="0"/>
              <a:t> </a:t>
            </a:r>
            <a:r>
              <a:rPr lang="en-US" b="1" noProof="0" dirty="0"/>
              <a:t>scenarios</a:t>
            </a:r>
          </a:p>
          <a:p>
            <a:r>
              <a:rPr lang="en-US" noProof="0" dirty="0"/>
              <a:t>Leverage cross-industry </a:t>
            </a:r>
            <a:r>
              <a:rPr lang="en-US" b="1" noProof="0" dirty="0"/>
              <a:t>web technologies</a:t>
            </a:r>
          </a:p>
          <a:p>
            <a:r>
              <a:rPr lang="en-US" noProof="0" dirty="0"/>
              <a:t>Require </a:t>
            </a:r>
            <a:r>
              <a:rPr lang="en-US" b="1" noProof="0" dirty="0"/>
              <a:t>human readability</a:t>
            </a:r>
            <a:r>
              <a:rPr lang="en-US" noProof="0" dirty="0"/>
              <a:t> as base level of interoperability</a:t>
            </a:r>
          </a:p>
          <a:p>
            <a:r>
              <a:rPr lang="en-US" noProof="0" dirty="0"/>
              <a:t>Make content </a:t>
            </a:r>
            <a:r>
              <a:rPr lang="en-US" b="1" noProof="0" dirty="0"/>
              <a:t>freely available</a:t>
            </a:r>
          </a:p>
          <a:p>
            <a:r>
              <a:rPr lang="en-US" b="0" noProof="0" dirty="0"/>
              <a:t>Support multiple </a:t>
            </a:r>
            <a:r>
              <a:rPr lang="en-US" b="1" noProof="0" dirty="0"/>
              <a:t>paradigms </a:t>
            </a:r>
            <a:r>
              <a:rPr lang="en-US" b="0" noProof="0" dirty="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noProof="0" dirty="0">
                <a:solidFill>
                  <a:schemeClr val="tx1"/>
                </a:solidFill>
                <a:effectLst/>
                <a:latin typeface="+mn-lt"/>
                <a:ea typeface="+mn-ea"/>
                <a:cs typeface="+mn-cs"/>
              </a:rPr>
              <a:t>Demonstrate best practice </a:t>
            </a:r>
            <a:r>
              <a:rPr lang="en-US" sz="3100" b="1" noProof="0" dirty="0">
                <a:solidFill>
                  <a:schemeClr val="tx1"/>
                </a:solidFill>
                <a:effectLst/>
                <a:latin typeface="+mn-lt"/>
                <a:ea typeface="+mn-ea"/>
                <a:cs typeface="+mn-cs"/>
              </a:rPr>
              <a:t>governance</a:t>
            </a:r>
            <a:endParaRPr lang="en-US" sz="3100" noProof="0" dirty="0">
              <a:effectLst/>
            </a:endParaRPr>
          </a:p>
        </p:txBody>
      </p:sp>
      <p:sp>
        <p:nvSpPr>
          <p:cNvPr id="3" name="Slide Number Placeholder 2"/>
          <p:cNvSpPr>
            <a:spLocks noGrp="1"/>
          </p:cNvSpPr>
          <p:nvPr>
            <p:ph type="sldNum" sz="quarter" idx="4"/>
          </p:nvPr>
        </p:nvSpPr>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Implementer</a:t>
            </a:r>
            <a:r>
              <a:rPr lang="en-US" baseline="0" noProof="0" dirty="0"/>
              <a:t> Focus</a:t>
            </a:r>
            <a:endParaRPr lang="en-US" noProof="0" dirty="0"/>
          </a:p>
        </p:txBody>
      </p:sp>
      <p:sp>
        <p:nvSpPr>
          <p:cNvPr id="3" name="Content Placeholder 2"/>
          <p:cNvSpPr>
            <a:spLocks noGrp="1"/>
          </p:cNvSpPr>
          <p:nvPr>
            <p:ph idx="1"/>
          </p:nvPr>
        </p:nvSpPr>
        <p:spPr/>
        <p:txBody>
          <a:bodyPr/>
          <a:lstStyle/>
          <a:p>
            <a:r>
              <a:rPr lang="en-US" sz="2400" noProof="0" dirty="0"/>
              <a:t>Specification is written for one target</a:t>
            </a:r>
            <a:r>
              <a:rPr lang="en-US" sz="2400" baseline="0" noProof="0" dirty="0"/>
              <a:t> audience: implementers (that’s not just programmers)</a:t>
            </a:r>
          </a:p>
          <a:p>
            <a:pPr lvl="1"/>
            <a:r>
              <a:rPr lang="en-US" sz="2400" noProof="0" dirty="0"/>
              <a:t>Rationale, modeling</a:t>
            </a:r>
            <a:r>
              <a:rPr lang="en-US" sz="2400" baseline="0" noProof="0" dirty="0"/>
              <a:t> approaches, etc. kept elsewhere</a:t>
            </a:r>
          </a:p>
          <a:p>
            <a:pPr lvl="0"/>
            <a:r>
              <a:rPr lang="en-US" sz="2400" noProof="0" dirty="0"/>
              <a:t>Multiple reference implementations from day 1</a:t>
            </a:r>
          </a:p>
          <a:p>
            <a:pPr lvl="0"/>
            <a:r>
              <a:rPr lang="en-US" sz="2400" noProof="0" dirty="0"/>
              <a:t>Publicly available test servers</a:t>
            </a:r>
          </a:p>
          <a:p>
            <a:pPr lvl="0"/>
            <a:r>
              <a:rPr lang="en-US" sz="2400" noProof="0" dirty="0"/>
              <a:t>Starter APIs published with spec</a:t>
            </a:r>
          </a:p>
          <a:p>
            <a:pPr lvl="1"/>
            <a:r>
              <a:rPr lang="en-US" sz="2400" noProof="0" dirty="0"/>
              <a:t>C#, Java, Pascal, Swift, more coming</a:t>
            </a:r>
          </a:p>
          <a:p>
            <a:pPr lvl="0"/>
            <a:r>
              <a:rPr lang="en-US" sz="2400" noProof="0" dirty="0"/>
              <a:t>Connectathons</a:t>
            </a:r>
            <a:r>
              <a:rPr lang="en-US" sz="2400" baseline="0" noProof="0" dirty="0"/>
              <a:t> to verify specification approaches</a:t>
            </a:r>
          </a:p>
          <a:p>
            <a:pPr lvl="0"/>
            <a:r>
              <a:rPr lang="en-US" sz="2400" baseline="0" noProof="0" dirty="0"/>
              <a:t>Instances you can read and understand</a:t>
            </a:r>
            <a:r>
              <a:rPr lang="en-US" sz="2400" noProof="0" dirty="0"/>
              <a:t> </a:t>
            </a:r>
            <a:r>
              <a:rPr lang="en-US" sz="2400" noProof="0" dirty="0">
                <a:sym typeface="Wingdings" pitchFamily="2" charset="2"/>
              </a:rPr>
              <a:t></a:t>
            </a:r>
          </a:p>
          <a:p>
            <a:pPr lvl="0"/>
            <a:r>
              <a:rPr lang="en-US" sz="2400" noProof="0" dirty="0">
                <a:sym typeface="Wingdings" pitchFamily="2" charset="2"/>
              </a:rPr>
              <a:t>Lots of examples (and they’re valid too)</a:t>
            </a:r>
            <a:endParaRPr lang="en-US" sz="2400" baseline="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HL7.Fhir.Instance.Model;</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HL7.Fhir.Instance.Parsers;</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HL7.Fhir.Instance.Support;</a:t>
            </a:r>
          </a:p>
          <a:p>
            <a:pPr marL="0" indent="0">
              <a:spcBef>
                <a:spcPts val="0"/>
              </a:spcBef>
              <a:buFont typeface="Wingdings" pitchFamily="2" charset="2"/>
              <a:buNone/>
            </a:pPr>
            <a:endParaRPr lang="en-US" sz="700" noProof="1">
              <a:solidFill>
                <a:srgbClr val="2B91AF"/>
              </a:solidFill>
              <a:latin typeface="Consolas"/>
            </a:endParaRPr>
          </a:p>
          <a:p>
            <a:pPr marL="0" indent="0">
              <a:spcBef>
                <a:spcPts val="0"/>
              </a:spcBef>
              <a:buFont typeface="Wingdings" pitchFamily="2" charset="2"/>
              <a:buNone/>
            </a:pPr>
            <a:r>
              <a:rPr lang="nl-NL" sz="700" noProof="1">
                <a:solidFill>
                  <a:srgbClr val="2B91AF"/>
                </a:solidFill>
                <a:latin typeface="Consolas"/>
              </a:rPr>
              <a:t>XmlReader</a:t>
            </a:r>
            <a:r>
              <a:rPr lang="nl-NL" sz="700" noProof="1">
                <a:solidFill>
                  <a:prstClr val="black"/>
                </a:solidFill>
                <a:latin typeface="Consolas"/>
              </a:rPr>
              <a:t> xr = </a:t>
            </a:r>
            <a:r>
              <a:rPr lang="nl-NL" sz="700" noProof="1">
                <a:solidFill>
                  <a:srgbClr val="2B91AF"/>
                </a:solidFill>
                <a:latin typeface="Consolas"/>
              </a:rPr>
              <a:t>XmlReader</a:t>
            </a:r>
            <a:r>
              <a:rPr lang="nl-NL" sz="700" noProof="1">
                <a:solidFill>
                  <a:prstClr val="black"/>
                </a:solidFill>
                <a:latin typeface="Consolas"/>
              </a:rPr>
              <a:t>.Create(</a:t>
            </a:r>
          </a:p>
          <a:p>
            <a:pPr marL="0" indent="0">
              <a:spcBef>
                <a:spcPts val="0"/>
              </a:spcBef>
              <a:buFont typeface="Wingdings" pitchFamily="2" charset="2"/>
              <a:buNone/>
            </a:pPr>
            <a:r>
              <a:rPr lang="nl-NL" sz="700" noProof="1">
                <a:solidFill>
                  <a:prstClr val="black"/>
                </a:solidFill>
                <a:latin typeface="Consolas"/>
              </a:rPr>
              <a:t>	</a:t>
            </a:r>
            <a:r>
              <a:rPr lang="nl-NL" sz="700" noProof="1">
                <a:solidFill>
                  <a:srgbClr val="0000FF"/>
                </a:solidFill>
                <a:latin typeface="Consolas"/>
              </a:rPr>
              <a:t>new </a:t>
            </a:r>
            <a:r>
              <a:rPr lang="nl-NL" sz="700" noProof="1">
                <a:solidFill>
                  <a:srgbClr val="2B91AF"/>
                </a:solidFill>
                <a:latin typeface="Consolas"/>
              </a:rPr>
              <a:t>StreamRead</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XmlFhirReader</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JsonTextReader</a:t>
            </a:r>
            <a:r>
              <a:rPr lang="en-US" sz="700" noProof="1">
                <a:solidFill>
                  <a:prstClr val="black"/>
                </a:solidFill>
                <a:latin typeface="Consolas"/>
              </a:rPr>
              <a:t> jr =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JsonTe</a:t>
            </a:r>
            <a:endParaRPr lang="en-US"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a:t>
            </a:r>
            <a:r>
              <a:rPr lang="en-US" sz="700" noProof="1">
                <a:solidFill>
                  <a:prstClr val="black"/>
                </a:solidFill>
                <a:latin typeface="Consolas"/>
              </a:rPr>
              <a:t>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StreamRead</a:t>
            </a:r>
            <a:endParaRPr lang="en-US" sz="700" noProof="1">
              <a:solidFill>
                <a:prstClr val="black"/>
              </a:solidFill>
              <a:latin typeface="Consolas"/>
            </a:endParaRPr>
          </a:p>
          <a:p>
            <a:pPr marL="0" indent="0">
              <a:spcBef>
                <a:spcPts val="0"/>
              </a:spcBef>
              <a:buFont typeface="Wingdings" pitchFamily="2" charset="2"/>
              <a:buNone/>
            </a:pPr>
            <a:r>
              <a:rPr lang="nl-NL" sz="700" noProof="1">
                <a:latin typeface="Consolas"/>
              </a:rPr>
              <a:t>//</a:t>
            </a:r>
            <a:r>
              <a:rPr lang="nl-NL" sz="700" noProof="1">
                <a:solidFill>
                  <a:srgbClr val="2B91AF"/>
                </a:solidFill>
                <a:latin typeface="Consolas"/>
              </a:rPr>
              <a:t> 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JsonFhirRe</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ErrorList</a:t>
            </a:r>
            <a:r>
              <a:rPr lang="nl-NL" sz="700" noProof="1">
                <a:solidFill>
                  <a:prstClr val="black"/>
                </a:solidFill>
                <a:latin typeface="Consolas"/>
              </a:rPr>
              <a:t> errors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ErrorList</a:t>
            </a:r>
            <a:r>
              <a:rPr lang="nl-NL" sz="700" noProof="1">
                <a:solidFill>
                  <a:prstClr val="black"/>
                </a:solidFill>
                <a:latin typeface="Consolas"/>
              </a:rPr>
              <a:t>(</a:t>
            </a:r>
          </a:p>
          <a:p>
            <a:pPr marL="0" indent="0">
              <a:spcBef>
                <a:spcPts val="0"/>
              </a:spcBef>
              <a:buFont typeface="Wingdings" pitchFamily="2" charset="2"/>
              <a:buNone/>
            </a:pPr>
            <a:r>
              <a:rPr lang="nl-NL" sz="700" noProof="1">
                <a:solidFill>
                  <a:srgbClr val="2B91AF"/>
                </a:solidFill>
                <a:latin typeface="Consolas"/>
              </a:rPr>
              <a:t>LabReport</a:t>
            </a:r>
            <a:r>
              <a:rPr lang="nl-NL" sz="700" noProof="1">
                <a:solidFill>
                  <a:prstClr val="black"/>
                </a:solidFill>
                <a:latin typeface="Consolas"/>
              </a:rPr>
              <a:t> rep = (</a:t>
            </a:r>
            <a:r>
              <a:rPr lang="nl-NL" sz="700" noProof="1">
                <a:solidFill>
                  <a:srgbClr val="2B91AF"/>
                </a:solidFill>
                <a:latin typeface="Consolas"/>
              </a:rPr>
              <a:t>LabReport</a:t>
            </a:r>
            <a:r>
              <a:rPr lang="nl-NL" sz="700" noProof="1">
                <a:solidFill>
                  <a:prstClr val="black"/>
                </a:solidFill>
                <a:latin typeface="Consolas"/>
              </a:rPr>
              <a:t>)</a:t>
            </a:r>
            <a:r>
              <a:rPr lang="nl-NL" sz="700" noProof="1">
                <a:solidFill>
                  <a:srgbClr val="2B91AF"/>
                </a:solidFill>
                <a:latin typeface="Consolas"/>
              </a:rPr>
              <a:t>Resour</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Assert</a:t>
            </a:r>
            <a:r>
              <a:rPr lang="nl-NL" sz="700" noProof="1">
                <a:solidFill>
                  <a:prstClr val="black"/>
                </a:solidFill>
                <a:latin typeface="Consolas"/>
              </a:rPr>
              <a:t>.IsTrue(errors.Count() == 0</a:t>
            </a:r>
          </a:p>
        </p:txBody>
      </p:sp>
    </p:spTree>
    <p:extLst>
      <p:ext uri="{BB962C8B-B14F-4D97-AF65-F5344CB8AC3E}">
        <p14:creationId xmlns:p14="http://schemas.microsoft.com/office/powerpoint/2010/main" val="726755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p>
        </p:txBody>
      </p:sp>
      <p:sp>
        <p:nvSpPr>
          <p:cNvPr id="2" name="Title 1"/>
          <p:cNvSpPr>
            <a:spLocks noGrp="1"/>
          </p:cNvSpPr>
          <p:nvPr>
            <p:ph type="title"/>
          </p:nvPr>
        </p:nvSpPr>
        <p:spPr/>
        <p:txBody>
          <a:bodyPr/>
          <a:lstStyle/>
          <a:p>
            <a:r>
              <a:rPr lang="en-US" noProof="0" dirty="0"/>
              <a:t>Support</a:t>
            </a:r>
            <a:r>
              <a:rPr lang="en-US" baseline="0" noProof="0" dirty="0"/>
              <a:t> “Common” Scenarios</a:t>
            </a:r>
            <a:endParaRPr lang="en-US" noProof="0" dirty="0"/>
          </a:p>
        </p:txBody>
      </p:sp>
      <p:sp>
        <p:nvSpPr>
          <p:cNvPr id="3" name="Content Placeholder 2"/>
          <p:cNvSpPr>
            <a:spLocks noGrp="1"/>
          </p:cNvSpPr>
          <p:nvPr>
            <p:ph idx="1"/>
          </p:nvPr>
        </p:nvSpPr>
        <p:spPr/>
        <p:txBody>
          <a:bodyPr/>
          <a:lstStyle/>
          <a:p>
            <a:r>
              <a:rPr lang="en-US" noProof="0" dirty="0"/>
              <a:t>Inclusion of content in core specification is based on “80%” rule</a:t>
            </a:r>
          </a:p>
          <a:p>
            <a:pPr lvl="1"/>
            <a:r>
              <a:rPr lang="en-US" noProof="0" dirty="0"/>
              <a:t>Only include data elements we are confident that most (~80%) of normal implementations using that resource will make use of</a:t>
            </a:r>
          </a:p>
          <a:p>
            <a:pPr lvl="1"/>
            <a:r>
              <a:rPr lang="en-US" noProof="0" dirty="0"/>
              <a:t>Other content in extensions (more on this later)</a:t>
            </a:r>
          </a:p>
          <a:p>
            <a:pPr lvl="1"/>
            <a:r>
              <a:rPr lang="en-US" noProof="0" dirty="0"/>
              <a:t>Easy to say, governance challenge to achieve</a:t>
            </a:r>
          </a:p>
          <a:p>
            <a:r>
              <a:rPr lang="en-US" noProof="0" dirty="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ISO AD type</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FHIR Address</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Won’t extensions break interoperability?</a:t>
            </a:r>
          </a:p>
        </p:txBody>
      </p:sp>
      <p:sp>
        <p:nvSpPr>
          <p:cNvPr id="3" name="Content Placeholder 2"/>
          <p:cNvSpPr>
            <a:spLocks noGrp="1"/>
          </p:cNvSpPr>
          <p:nvPr>
            <p:ph idx="1"/>
          </p:nvPr>
        </p:nvSpPr>
        <p:spPr/>
        <p:txBody>
          <a:bodyPr/>
          <a:lstStyle/>
          <a:p>
            <a:r>
              <a:rPr lang="en-US" noProof="0" dirty="0"/>
              <a:t>The 80% + narrative helps provide “base” interoperability</a:t>
            </a:r>
          </a:p>
          <a:p>
            <a:endParaRPr lang="en-US" noProof="0" dirty="0"/>
          </a:p>
          <a:p>
            <a:r>
              <a:rPr lang="en-US" noProof="0" dirty="0"/>
              <a:t>For “robust” interoperability</a:t>
            </a:r>
          </a:p>
          <a:p>
            <a:pPr lvl="1"/>
            <a:r>
              <a:rPr lang="en-US" noProof="0" dirty="0"/>
              <a:t>Profile – constrains structure</a:t>
            </a:r>
          </a:p>
          <a:p>
            <a:pPr lvl="1"/>
            <a:r>
              <a:rPr lang="en-US" noProof="0" dirty="0"/>
              <a:t>Conformance – constrains behavior</a:t>
            </a:r>
          </a:p>
          <a:p>
            <a:pPr lvl="2"/>
            <a:r>
              <a:rPr lang="en-US" noProof="0" dirty="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spTree>
    <p:extLst>
      <p:ext uri="{BB962C8B-B14F-4D97-AF65-F5344CB8AC3E}">
        <p14:creationId xmlns:p14="http://schemas.microsoft.com/office/powerpoint/2010/main" val="109239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idx="1"/>
          </p:nvPr>
        </p:nvSpPr>
        <p:spPr/>
        <p:txBody>
          <a:bodyPr/>
          <a:lstStyle/>
          <a:p>
            <a:r>
              <a:rPr lang="en-US" b="1" noProof="0" dirty="0"/>
              <a:t>Name:</a:t>
            </a:r>
            <a:r>
              <a:rPr lang="en-US" noProof="0" dirty="0"/>
              <a:t> Lloyd McKenzie</a:t>
            </a:r>
          </a:p>
          <a:p>
            <a:r>
              <a:rPr lang="en-US" b="1" noProof="0" dirty="0"/>
              <a:t>Company:</a:t>
            </a:r>
            <a:r>
              <a:rPr lang="en-US" noProof="0" dirty="0"/>
              <a:t> Gevity</a:t>
            </a:r>
          </a:p>
          <a:p>
            <a:r>
              <a:rPr lang="en-US" b="1" noProof="0" dirty="0"/>
              <a:t>Background:</a:t>
            </a:r>
          </a:p>
          <a:p>
            <a:pPr lvl="1"/>
            <a:r>
              <a:rPr lang="en-US" noProof="0" dirty="0"/>
              <a:t>One of FHIR’s 3 principle editors</a:t>
            </a:r>
          </a:p>
          <a:p>
            <a:pPr lvl="1"/>
            <a:r>
              <a:rPr lang="en-US" noProof="0" dirty="0"/>
              <a:t>Co-chair FMG &amp; FHIR Infrastructure</a:t>
            </a:r>
          </a:p>
          <a:p>
            <a:pPr lvl="1"/>
            <a:r>
              <a:rPr lang="en-US" noProof="0" dirty="0"/>
              <a:t>Co-chair HL7 Modeling &amp; Methodology</a:t>
            </a:r>
          </a:p>
          <a:p>
            <a:pPr lvl="1"/>
            <a:r>
              <a:rPr lang="en-US" noProof="0" dirty="0"/>
              <a:t>Heavily involved in HL7 and healthcare exchange for last 16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8748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technologies</a:t>
            </a:r>
          </a:p>
        </p:txBody>
      </p:sp>
      <p:sp>
        <p:nvSpPr>
          <p:cNvPr id="3" name="Content Placeholder 2"/>
          <p:cNvSpPr>
            <a:spLocks noGrp="1"/>
          </p:cNvSpPr>
          <p:nvPr>
            <p:ph idx="1"/>
          </p:nvPr>
        </p:nvSpPr>
        <p:spPr/>
        <p:txBody>
          <a:bodyPr/>
          <a:lstStyle/>
          <a:p>
            <a:r>
              <a:rPr lang="en-US" noProof="0" dirty="0"/>
              <a:t>Instances shared using XML &amp; JSON</a:t>
            </a:r>
          </a:p>
          <a:p>
            <a:r>
              <a:rPr lang="en-US" noProof="0" dirty="0"/>
              <a:t>Web calls work the same way they do for Google &amp; Twitter</a:t>
            </a:r>
          </a:p>
          <a:p>
            <a:r>
              <a:rPr lang="en-US" noProof="0" dirty="0"/>
              <a:t>Rely on HTTPS, OAuth, etc. for security functions</a:t>
            </a:r>
          </a:p>
          <a:p>
            <a:r>
              <a:rPr lang="en-US" noProof="0" dirty="0"/>
              <a:t>Benefits</a:t>
            </a:r>
          </a:p>
          <a:p>
            <a:pPr lvl="1"/>
            <a:r>
              <a:rPr lang="en-US" noProof="0" dirty="0"/>
              <a:t>Cross-Industry standards</a:t>
            </a:r>
          </a:p>
          <a:p>
            <a:pPr lvl="1"/>
            <a:r>
              <a:rPr lang="en-US" noProof="0" dirty="0"/>
              <a:t>Well supported by tools</a:t>
            </a:r>
          </a:p>
          <a:p>
            <a:pPr lvl="1"/>
            <a:r>
              <a:rPr lang="en-US" noProof="0" dirty="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rPr>
              <a:t>http://...</a:t>
            </a:r>
          </a:p>
        </p:txBody>
      </p:sp>
    </p:spTree>
    <p:extLst>
      <p:ext uri="{BB962C8B-B14F-4D97-AF65-F5344CB8AC3E}">
        <p14:creationId xmlns:p14="http://schemas.microsoft.com/office/powerpoint/2010/main" val="2488292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Human Readable</a:t>
            </a:r>
          </a:p>
        </p:txBody>
      </p:sp>
      <p:sp>
        <p:nvSpPr>
          <p:cNvPr id="3" name="Content Placeholder 2"/>
          <p:cNvSpPr>
            <a:spLocks noGrp="1"/>
          </p:cNvSpPr>
          <p:nvPr>
            <p:ph idx="1"/>
          </p:nvPr>
        </p:nvSpPr>
        <p:spPr/>
        <p:txBody>
          <a:bodyPr/>
          <a:lstStyle/>
          <a:p>
            <a:r>
              <a:rPr lang="en-US" noProof="0" dirty="0"/>
              <a:t>Clinical Documents has both narrative and data</a:t>
            </a:r>
          </a:p>
          <a:p>
            <a:r>
              <a:rPr lang="en-US" noProof="0" dirty="0"/>
              <a:t>The data / narrative dynamic exists throughout the process </a:t>
            </a:r>
          </a:p>
          <a:p>
            <a:pPr lvl="0"/>
            <a:r>
              <a:rPr lang="en-US" noProof="0" dirty="0"/>
              <a:t>In FHIR, </a:t>
            </a:r>
            <a:r>
              <a:rPr lang="en-US" b="1" noProof="0" dirty="0"/>
              <a:t>every</a:t>
            </a:r>
            <a:r>
              <a:rPr lang="en-US" b="0" baseline="0" noProof="0" dirty="0"/>
              <a:t> resource </a:t>
            </a:r>
            <a:r>
              <a:rPr lang="en-US" noProof="0" dirty="0"/>
              <a:t>can (should)</a:t>
            </a:r>
            <a:r>
              <a:rPr lang="en-US" b="0" baseline="0" noProof="0" dirty="0"/>
              <a:t> </a:t>
            </a:r>
            <a:br>
              <a:rPr lang="en-US" b="0" baseline="0" noProof="0" dirty="0"/>
            </a:br>
            <a:r>
              <a:rPr lang="en-US" b="0" baseline="0" noProof="0" dirty="0"/>
              <a:t>have a human-readable expression</a:t>
            </a:r>
          </a:p>
          <a:p>
            <a:pPr lvl="1"/>
            <a:r>
              <a:rPr lang="en-US" noProof="0" dirty="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803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Freely available</a:t>
            </a:r>
          </a:p>
        </p:txBody>
      </p:sp>
      <p:sp>
        <p:nvSpPr>
          <p:cNvPr id="3" name="Content Placeholder 2"/>
          <p:cNvSpPr>
            <a:spLocks noGrp="1"/>
          </p:cNvSpPr>
          <p:nvPr>
            <p:ph idx="1"/>
          </p:nvPr>
        </p:nvSpPr>
        <p:spPr/>
        <p:txBody>
          <a:bodyPr/>
          <a:lstStyle/>
          <a:p>
            <a:r>
              <a:rPr lang="en-US" noProof="0" dirty="0"/>
              <a:t>Unencumbered – free for use, no membership required</a:t>
            </a:r>
          </a:p>
          <a:p>
            <a:r>
              <a:rPr lang="en-US" noProof="0" dirty="0">
                <a:hlinkClick r:id="rId3"/>
              </a:rPr>
              <a:t>http://hl7.org/fhir</a:t>
            </a:r>
            <a:r>
              <a:rPr lang="en-US" noProof="0" dirty="0"/>
              <a:t> + other versions</a:t>
            </a:r>
          </a:p>
          <a:p>
            <a:r>
              <a:rPr lang="en-US" noProof="0" dirty="0"/>
              <a:t>Licensed under CC0: True public domain</a:t>
            </a:r>
          </a:p>
          <a:p>
            <a:r>
              <a:rPr lang="en-US" noProof="0" dirty="0"/>
              <a:t>Any use is allowed</a:t>
            </a:r>
          </a:p>
          <a:p>
            <a:r>
              <a:rPr lang="en-US" noProof="0" dirty="0"/>
              <a:t>HL7 enforces the trademark protection</a:t>
            </a:r>
          </a:p>
          <a:p>
            <a:pPr marL="0" indent="0">
              <a:buNone/>
            </a:pPr>
            <a:r>
              <a:rPr lang="en-US" dirty="0"/>
              <a:t>Business model:</a:t>
            </a:r>
          </a:p>
          <a:p>
            <a:r>
              <a:rPr lang="en-US" dirty="0"/>
              <a:t>If you want to vote, you need to pay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a:p>
            <a:pPr lvl="1"/>
            <a:r>
              <a:rPr lang="en-US" noProof="0" dirty="0"/>
              <a:t>REST – Lightweight, leverages web stack</a:t>
            </a:r>
          </a:p>
          <a:p>
            <a:pPr lvl="1"/>
            <a:r>
              <a:rPr lang="en-US" noProof="0" dirty="0"/>
              <a:t>Documents – Long-term persistence</a:t>
            </a:r>
          </a:p>
          <a:p>
            <a:pPr lvl="1"/>
            <a:r>
              <a:rPr lang="en-US" noProof="0" dirty="0"/>
              <a:t>Messages – Request/response paradigm</a:t>
            </a:r>
          </a:p>
          <a:p>
            <a:pPr lvl="1"/>
            <a:r>
              <a:rPr lang="en-US" noProof="0" dirty="0"/>
              <a:t>Services – other SOA-based interfaces</a:t>
            </a:r>
          </a:p>
          <a:p>
            <a:r>
              <a:rPr lang="en-US" noProof="0" dirty="0"/>
              <a:t>Regardless of approach, content stays the same</a:t>
            </a:r>
          </a:p>
          <a:p>
            <a:pPr lvl="1"/>
            <a:r>
              <a:rPr lang="en-US" noProof="0" dirty="0"/>
              <a:t>Can leverage same models, same profiles everywhere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105409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Review</a:t>
            </a:r>
          </a:p>
        </p:txBody>
      </p:sp>
      <p:sp>
        <p:nvSpPr>
          <p:cNvPr id="3" name="Content Placeholder 2"/>
          <p:cNvSpPr>
            <a:spLocks noGrp="1"/>
          </p:cNvSpPr>
          <p:nvPr>
            <p:ph idx="1"/>
          </p:nvPr>
        </p:nvSpPr>
        <p:spPr/>
        <p:txBody>
          <a:bodyPr/>
          <a:lstStyle/>
          <a:p>
            <a:r>
              <a:rPr lang="en-US" noProof="0" dirty="0"/>
              <a:t>What are FHIR’s 7 “Key Differences”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Architectures</a:t>
            </a:r>
          </a:p>
        </p:txBody>
      </p:sp>
      <p:sp>
        <p:nvSpPr>
          <p:cNvPr id="3" name="Content Placeholder 2"/>
          <p:cNvSpPr>
            <a:spLocks noGrp="1"/>
          </p:cNvSpPr>
          <p:nvPr>
            <p:ph idx="1"/>
          </p:nvPr>
        </p:nvSpPr>
        <p:spPr/>
        <p:txBody>
          <a:bodyPr/>
          <a:lstStyle/>
          <a:p>
            <a:r>
              <a:rPr lang="en-US" noProof="0"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Cost of Integration</a:t>
            </a:r>
          </a:p>
        </p:txBody>
      </p:sp>
      <p:sp>
        <p:nvSpPr>
          <p:cNvPr id="3" name="Content Placeholder 2"/>
          <p:cNvSpPr>
            <a:spLocks noGrp="1"/>
          </p:cNvSpPr>
          <p:nvPr>
            <p:ph idx="1"/>
          </p:nvPr>
        </p:nvSpPr>
        <p:spPr/>
        <p:txBody>
          <a:bodyPr>
            <a:normAutofit/>
          </a:bodyPr>
          <a:lstStyle/>
          <a:p>
            <a:r>
              <a:rPr lang="en-US" sz="2800" noProof="0" dirty="0"/>
              <a:t>These factors will drive down the cost of integration and interoperability </a:t>
            </a:r>
          </a:p>
          <a:p>
            <a:pPr lvl="1"/>
            <a:r>
              <a:rPr lang="en-US" sz="2600" noProof="0" dirty="0"/>
              <a:t>Easier to Develop</a:t>
            </a:r>
          </a:p>
          <a:p>
            <a:pPr lvl="1"/>
            <a:r>
              <a:rPr lang="en-US" sz="2600" noProof="0" dirty="0"/>
              <a:t>Easier to Troubleshoot</a:t>
            </a:r>
          </a:p>
          <a:p>
            <a:pPr lvl="1"/>
            <a:r>
              <a:rPr lang="en-US" sz="2600" noProof="0" dirty="0"/>
              <a:t>Easier to Leverage in production</a:t>
            </a:r>
          </a:p>
          <a:p>
            <a:pPr lvl="1"/>
            <a:r>
              <a:rPr lang="en-US" sz="2600" noProof="0" dirty="0"/>
              <a:t>More people to do the work (less expensive consultants)</a:t>
            </a:r>
          </a:p>
          <a:p>
            <a:r>
              <a:rPr lang="en-US" sz="2800" noProof="0" dirty="0"/>
              <a:t>Competing approaches will have to match the cost, or disappear – effect is already being felt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114959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Future impact of FHIR</a:t>
            </a:r>
          </a:p>
        </p:txBody>
      </p:sp>
      <p:sp>
        <p:nvSpPr>
          <p:cNvPr id="3" name="Content Placeholder 2"/>
          <p:cNvSpPr>
            <a:spLocks noGrp="1"/>
          </p:cNvSpPr>
          <p:nvPr>
            <p:ph idx="1"/>
          </p:nvPr>
        </p:nvSpPr>
        <p:spPr>
          <a:xfrm>
            <a:off x="539552" y="1844824"/>
            <a:ext cx="7772400" cy="4478149"/>
          </a:xfrm>
        </p:spPr>
        <p:txBody>
          <a:bodyPr/>
          <a:lstStyle/>
          <a:p>
            <a:r>
              <a:rPr lang="en-US" sz="2800" noProof="0" dirty="0"/>
              <a:t>Impact of FHIR on the market:</a:t>
            </a:r>
          </a:p>
          <a:p>
            <a:pPr lvl="1"/>
            <a:r>
              <a:rPr lang="en-US" sz="2400" noProof="0" dirty="0"/>
              <a:t>Drive interoperability prices down</a:t>
            </a:r>
          </a:p>
          <a:p>
            <a:pPr lvl="1"/>
            <a:r>
              <a:rPr lang="en-US" sz="2400" noProof="0" dirty="0"/>
              <a:t>Higher Expectations</a:t>
            </a:r>
          </a:p>
          <a:p>
            <a:pPr lvl="1"/>
            <a:r>
              <a:rPr lang="en-US" sz="2400" noProof="0" dirty="0"/>
              <a:t>Increased spend on integration (N x 2!)</a:t>
            </a:r>
          </a:p>
          <a:p>
            <a:r>
              <a:rPr lang="en-US" sz="2800" noProof="0" dirty="0"/>
              <a:t>Overall Market focus</a:t>
            </a:r>
          </a:p>
          <a:p>
            <a:pPr lvl="1"/>
            <a:r>
              <a:rPr lang="en-US" sz="2400" noProof="0" dirty="0"/>
              <a:t>PHR on the web</a:t>
            </a:r>
          </a:p>
          <a:p>
            <a:pPr lvl="1"/>
            <a:r>
              <a:rPr lang="en-US" sz="2400" noProof="0" dirty="0"/>
              <a:t>Healthcare repositories (MHD+)</a:t>
            </a:r>
          </a:p>
          <a:p>
            <a:pPr lvl="1"/>
            <a:r>
              <a:rPr lang="en-US" sz="2400" noProof="0" dirty="0"/>
              <a:t>Device Data management</a:t>
            </a:r>
          </a:p>
          <a:p>
            <a:r>
              <a:rPr lang="en-US" sz="2800" noProof="0" dirty="0"/>
              <a:t>Freeing data can enable new business models and new companies</a:t>
            </a:r>
          </a:p>
          <a:p>
            <a:pPr lvl="1"/>
            <a:endParaRPr lang="en-US" sz="2400" noProof="0" dirty="0"/>
          </a:p>
        </p:txBody>
      </p:sp>
      <p:sp>
        <p:nvSpPr>
          <p:cNvPr id="4" name="Slide Number Placeholder 3"/>
          <p:cNvSpPr>
            <a:spLocks noGrp="1"/>
          </p:cNvSpPr>
          <p:nvPr>
            <p:ph type="sldNum" sz="quarter" idx="4"/>
          </p:nvPr>
        </p:nvSpPr>
        <p:spPr>
          <a:prstGeom prst="rect">
            <a:avLst/>
          </a:prstGeom>
        </p:spPr>
        <p:txBody>
          <a:bodyPr/>
          <a:lstStyle/>
          <a:p>
            <a:fld id="{5CC3E5C4-3E2B-40F1-9F2B-C46CEB0C88DF}" type="slidenum">
              <a:rPr lang="en-CA" smtClean="0"/>
              <a:pPr/>
              <a:t>37</a:t>
            </a:fld>
            <a:endParaRPr lang="en-CA" dirty="0"/>
          </a:p>
        </p:txBody>
      </p:sp>
    </p:spTree>
    <p:extLst>
      <p:ext uri="{BB962C8B-B14F-4D97-AF65-F5344CB8AC3E}">
        <p14:creationId xmlns:p14="http://schemas.microsoft.com/office/powerpoint/2010/main" val="4289449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0015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en-US" noProof="0" dirty="0"/>
              <a:t>FHIR solutions</a:t>
            </a:r>
          </a:p>
        </p:txBody>
      </p:sp>
      <p:sp>
        <p:nvSpPr>
          <p:cNvPr id="5" name="Slide Number Placeholder 4"/>
          <p:cNvSpPr>
            <a:spLocks noGrp="1"/>
          </p:cNvSpPr>
          <p:nvPr>
            <p:ph type="sldNum" sz="quarter" idx="4"/>
          </p:nvPr>
        </p:nvSpPr>
        <p:spPr/>
        <p:txBody>
          <a:bodyPr/>
          <a:lstStyle/>
          <a:p>
            <a:fld id="{5CC3E5C4-3E2B-40F1-9F2B-C46CEB0C88DF}" type="slidenum">
              <a:rPr lang="en-CA" smtClean="0"/>
              <a:pPr/>
              <a:t>39</a:t>
            </a:fld>
            <a:endParaRPr lang="en-CA"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a:t>Solution</a:t>
            </a:r>
            <a:endParaRPr lang="en-CA" sz="2000" b="1" dirty="0"/>
          </a:p>
        </p:txBody>
      </p:sp>
    </p:spTree>
    <p:extLst>
      <p:ext uri="{BB962C8B-B14F-4D97-AF65-F5344CB8AC3E}">
        <p14:creationId xmlns:p14="http://schemas.microsoft.com/office/powerpoint/2010/main" val="2156970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Objectives</a:t>
            </a:r>
          </a:p>
        </p:txBody>
      </p:sp>
      <p:sp>
        <p:nvSpPr>
          <p:cNvPr id="3" name="Content Placeholder 2"/>
          <p:cNvSpPr>
            <a:spLocks noGrp="1"/>
          </p:cNvSpPr>
          <p:nvPr>
            <p:ph idx="1"/>
          </p:nvPr>
        </p:nvSpPr>
        <p:spPr/>
        <p:txBody>
          <a:bodyPr/>
          <a:lstStyle/>
          <a:p>
            <a:r>
              <a:rPr lang="en-US" noProof="0" dirty="0"/>
              <a:t>You should:</a:t>
            </a:r>
          </a:p>
          <a:p>
            <a:pPr lvl="1"/>
            <a:r>
              <a:rPr lang="en-US" noProof="0" dirty="0"/>
              <a:t>Know where FHIR fits in the broader healthcare landscape, including other HL7 specifications</a:t>
            </a:r>
          </a:p>
          <a:p>
            <a:pPr lvl="1"/>
            <a:r>
              <a:rPr lang="en-US" noProof="0" dirty="0"/>
              <a:t>Be able to explain what FHIR is to others in your organization</a:t>
            </a:r>
          </a:p>
          <a:p>
            <a:pPr lvl="1"/>
            <a:r>
              <a:rPr lang="en-US" noProof="0" dirty="0"/>
              <a:t>Be able to evaluate whether and how FHIR is relevant to your organization and within what timelines</a:t>
            </a:r>
          </a:p>
          <a:p>
            <a:pPr lvl="1"/>
            <a:r>
              <a:rPr lang="en-US" noProof="0" dirty="0"/>
              <a:t>Have a basic picture of what’s happening in the FHIR implementation space right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3650422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lstStyle/>
          <a:p>
            <a:r>
              <a:rPr lang="en-US" noProof="0" dirty="0"/>
              <a:t>“Resources” are:</a:t>
            </a:r>
          </a:p>
          <a:p>
            <a:pPr lvl="1"/>
            <a:r>
              <a:rPr lang="en-US" noProof="0" dirty="0"/>
              <a:t>Small logically discrete units of exchange</a:t>
            </a:r>
          </a:p>
          <a:p>
            <a:pPr lvl="1"/>
            <a:r>
              <a:rPr lang="en-US" noProof="0" dirty="0"/>
              <a:t>Defined behavior and meaning</a:t>
            </a:r>
          </a:p>
          <a:p>
            <a:pPr lvl="1"/>
            <a:r>
              <a:rPr lang="en-US" noProof="0" dirty="0"/>
              <a:t>Known identity / location</a:t>
            </a:r>
          </a:p>
          <a:p>
            <a:pPr lvl="1"/>
            <a:r>
              <a:rPr lang="en-US" noProof="0" dirty="0"/>
              <a:t>Smallest unit of transaction</a:t>
            </a:r>
          </a:p>
          <a:p>
            <a:pPr lvl="1"/>
            <a:r>
              <a:rPr lang="en-US" noProof="0" dirty="0"/>
              <a:t>“of interest” to healthcare</a:t>
            </a:r>
          </a:p>
          <a:p>
            <a:pPr lvl="1"/>
            <a:endParaRPr lang="en-US" noProof="0" dirty="0"/>
          </a:p>
          <a:p>
            <a:pPr lvl="1"/>
            <a:r>
              <a:rPr lang="en-US" noProof="0" dirty="0"/>
              <a:t>V2: Sort of like Segments</a:t>
            </a:r>
          </a:p>
          <a:p>
            <a:pPr lvl="1"/>
            <a:r>
              <a:rPr lang="en-US" noProof="0" dirty="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Resource URLs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76965435"/>
              </p:ext>
            </p:extLst>
          </p:nvPr>
        </p:nvGraphicFramePr>
        <p:xfrm>
          <a:off x="323527" y="1700809"/>
          <a:ext cx="8352930" cy="4643440"/>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a:solidFill>
                            <a:schemeClr val="bg1"/>
                          </a:solidFill>
                          <a:latin typeface="Franklin Gothic Book" charset="0"/>
                          <a:ea typeface="ＭＳ Ｐゴシック" charset="-128"/>
                          <a:cs typeface="ＭＳ Ｐゴシック" charset="-128"/>
                        </a:rPr>
                        <a:t>Template</a:t>
                      </a:r>
                    </a:p>
                  </a:txBody>
                  <a:tcPr/>
                </a:tc>
                <a:tc>
                  <a:txBody>
                    <a:bodyPr/>
                    <a:lstStyle/>
                    <a:p>
                      <a:r>
                        <a:rPr kumimoji="0" lang="en-AU" sz="2000" b="1" kern="1200" dirty="0">
                          <a:solidFill>
                            <a:schemeClr val="bg1"/>
                          </a:solidFill>
                          <a:latin typeface="Franklin Gothic Book" charset="0"/>
                          <a:ea typeface="ＭＳ Ｐゴシック" charset="-128"/>
                          <a:cs typeface="ＭＳ Ｐゴシック" charset="-128"/>
                        </a:rPr>
                        <a:t>Description</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Example</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Operations</a:t>
                      </a:r>
                    </a:p>
                  </a:txBody>
                  <a:tcPr/>
                </a:tc>
                <a:extLst>
                  <a:ext uri="{0D108BD9-81ED-4DB2-BD59-A6C34878D82A}">
                    <a16:rowId xmlns:a16="http://schemas.microsoft.com/office/drawing/2014/main" val="10000"/>
                  </a:ext>
                </a:extLst>
              </a:tr>
              <a:tr h="450034">
                <a:tc>
                  <a:txBody>
                    <a:bodyPr/>
                    <a:lstStyle/>
                    <a:p>
                      <a:r>
                        <a:rPr kumimoji="0" lang="en-AU" sz="2000" b="1" kern="1200" dirty="0">
                          <a:solidFill>
                            <a:schemeClr val="tx1"/>
                          </a:solidFill>
                          <a:latin typeface="Franklin Gothic Book" charset="0"/>
                          <a:ea typeface="ＭＳ Ｐゴシック" charset="-128"/>
                          <a:cs typeface="ＭＳ Ｐゴシック" charset="-128"/>
                        </a:rPr>
                        <a:t>[base]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1"/>
                  </a:ext>
                </a:extLst>
              </a:tr>
              <a:tr h="706858">
                <a:tc>
                  <a:txBody>
                    <a:bodyPr/>
                    <a:lstStyle/>
                    <a:p>
                      <a:r>
                        <a:rPr kumimoji="0" lang="en-AU" sz="2000" b="1" kern="1200" dirty="0">
                          <a:solidFill>
                            <a:schemeClr val="tx1"/>
                          </a:solidFill>
                          <a:latin typeface="Franklin Gothic Book" charset="0"/>
                          <a:ea typeface="ＭＳ Ｐゴシック" charset="-128"/>
                          <a:cs typeface="ＭＳ Ｐゴシック" charset="-128"/>
                        </a:rPr>
                        <a:t>[base]/[type]</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http://fhir.com/Patient</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2"/>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URL for a resource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PUT, DELETE</a:t>
                      </a:r>
                    </a:p>
                  </a:txBody>
                  <a:tcPr/>
                </a:tc>
                <a:extLst>
                  <a:ext uri="{0D108BD9-81ED-4DB2-BD59-A6C34878D82A}">
                    <a16:rowId xmlns:a16="http://schemas.microsoft.com/office/drawing/2014/main" val="10003"/>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[base]/[type]/[id]/_history/[vid]</a:t>
                      </a:r>
                    </a:p>
                    <a:p>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baseline="0" dirty="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10004"/>
                  </a:ext>
                </a:extLst>
              </a:tr>
              <a:tr h="1117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Operation (server 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br>
                        <a:rPr kumimoji="0" lang="en-AU" sz="1600" b="1" kern="1200" dirty="0">
                          <a:solidFill>
                            <a:schemeClr val="tx1"/>
                          </a:solidFill>
                          <a:latin typeface="Franklin Gothic Book" charset="0"/>
                          <a:ea typeface="ＭＳ Ｐゴシック" charset="-128"/>
                          <a:cs typeface="ＭＳ Ｐゴシック" charset="-128"/>
                        </a:rPr>
                      </a:br>
                      <a:r>
                        <a:rPr kumimoji="0" lang="en-AU" sz="1600" b="1" kern="1200" dirty="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or POST</a:t>
                      </a:r>
                    </a:p>
                  </a:txBody>
                  <a:tcPr/>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sz="quarter" idx="4"/>
          </p:nvPr>
        </p:nvSpPr>
        <p:spPr/>
        <p:txBody>
          <a:bodyPr/>
          <a:lstStyle/>
          <a:p>
            <a:fld id="{5CC3E5C4-3E2B-40F1-9F2B-C46CEB0C88DF}" type="slidenum">
              <a:rPr lang="en-CA" smtClean="0"/>
              <a:pPr/>
              <a:t>41</a:t>
            </a:fld>
            <a:endParaRPr lang="en-CA" dirty="0"/>
          </a:p>
        </p:txBody>
      </p:sp>
    </p:spTree>
    <p:extLst>
      <p:ext uri="{BB962C8B-B14F-4D97-AF65-F5344CB8AC3E}">
        <p14:creationId xmlns:p14="http://schemas.microsoft.com/office/powerpoint/2010/main" val="16366924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lstStyle/>
          <a:p>
            <a:r>
              <a:rPr lang="en-US" noProof="0" dirty="0"/>
              <a:t>Administrative</a:t>
            </a:r>
          </a:p>
          <a:p>
            <a:pPr lvl="1"/>
            <a:r>
              <a:rPr lang="en-US" noProof="0" dirty="0"/>
              <a:t>Patient, Practitioner, Organization, Location, Coverage, Invoice</a:t>
            </a:r>
          </a:p>
          <a:p>
            <a:r>
              <a:rPr lang="en-US" noProof="0" dirty="0"/>
              <a:t>Clinical Concepts</a:t>
            </a:r>
          </a:p>
          <a:p>
            <a:pPr lvl="1"/>
            <a:r>
              <a:rPr lang="en-US" noProof="0" dirty="0"/>
              <a:t>Allergy, Condition, Family History, Care Plan</a:t>
            </a:r>
          </a:p>
          <a:p>
            <a:r>
              <a:rPr lang="en-US" noProof="0" dirty="0"/>
              <a:t>Infrastructure</a:t>
            </a:r>
          </a:p>
          <a:p>
            <a:pPr lvl="1"/>
            <a:r>
              <a:rPr lang="en-US"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lstStyle/>
          <a:p>
            <a:r>
              <a:rPr lang="en-US" noProof="0" dirty="0"/>
              <a:t>Gender</a:t>
            </a:r>
          </a:p>
          <a:p>
            <a:pPr lvl="1"/>
            <a:r>
              <a:rPr lang="en-US" noProof="0" dirty="0"/>
              <a:t>Too small</a:t>
            </a:r>
          </a:p>
          <a:p>
            <a:r>
              <a:rPr lang="en-US" noProof="0" dirty="0"/>
              <a:t>Electronic Health Record </a:t>
            </a:r>
          </a:p>
          <a:p>
            <a:pPr lvl="1"/>
            <a:r>
              <a:rPr lang="en-US" noProof="0" dirty="0"/>
              <a:t>Too big</a:t>
            </a:r>
          </a:p>
          <a:p>
            <a:r>
              <a:rPr lang="en-US" noProof="0" dirty="0"/>
              <a:t>Blood Pressure</a:t>
            </a:r>
          </a:p>
          <a:p>
            <a:pPr lvl="1"/>
            <a:r>
              <a:rPr lang="en-US" noProof="0" dirty="0"/>
              <a:t>Too specific</a:t>
            </a:r>
          </a:p>
          <a:p>
            <a:r>
              <a:rPr lang="en-US" noProof="0" dirty="0"/>
              <a:t>Intervention</a:t>
            </a:r>
          </a:p>
          <a:p>
            <a:pPr lvl="1"/>
            <a:r>
              <a:rPr lang="en-US" noProof="0" dirty="0"/>
              <a:t>Too broad</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42</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STU 2 Resource List</a:t>
            </a:r>
          </a:p>
        </p:txBody>
      </p:sp>
      <p:sp>
        <p:nvSpPr>
          <p:cNvPr id="3" name="Text Placeholder 2"/>
          <p:cNvSpPr>
            <a:spLocks noGrp="1"/>
          </p:cNvSpPr>
          <p:nvPr>
            <p:ph type="body" idx="1"/>
          </p:nvPr>
        </p:nvSpPr>
        <p:spPr/>
        <p:txBody>
          <a:bodyPr/>
          <a:lstStyle/>
          <a:p>
            <a:endParaRPr lang="en-AU" dirty="0"/>
          </a:p>
        </p:txBody>
      </p:sp>
      <p:pic>
        <p:nvPicPr>
          <p:cNvPr id="1026" name="Picture 2"/>
          <p:cNvPicPr>
            <a:picLocks noChangeAspect="1" noChangeArrowheads="1"/>
          </p:cNvPicPr>
          <p:nvPr/>
        </p:nvPicPr>
        <p:blipFill>
          <a:blip r:embed="rId2" cstate="print"/>
          <a:srcRect/>
          <a:stretch>
            <a:fillRect/>
          </a:stretch>
        </p:blipFill>
        <p:spPr bwMode="auto">
          <a:xfrm>
            <a:off x="251520" y="1196752"/>
            <a:ext cx="7231063" cy="5314950"/>
          </a:xfrm>
          <a:prstGeom prst="rect">
            <a:avLst/>
          </a:prstGeom>
          <a:noFill/>
          <a:ln w="9525">
            <a:noFill/>
            <a:miter lim="800000"/>
            <a:headEnd/>
            <a:tailEnd/>
          </a:ln>
        </p:spPr>
      </p:pic>
    </p:spTree>
    <p:extLst>
      <p:ext uri="{BB962C8B-B14F-4D97-AF65-F5344CB8AC3E}">
        <p14:creationId xmlns:p14="http://schemas.microsoft.com/office/powerpoint/2010/main" val="25610324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STU 2 Resource List</a:t>
            </a:r>
          </a:p>
        </p:txBody>
      </p:sp>
      <p:sp>
        <p:nvSpPr>
          <p:cNvPr id="8" name="Content Placeholder 7"/>
          <p:cNvSpPr>
            <a:spLocks noGrp="1"/>
          </p:cNvSpPr>
          <p:nvPr>
            <p:ph idx="1"/>
          </p:nvPr>
        </p:nvSpPr>
        <p:spPr/>
        <p:txBody>
          <a:bodyPr/>
          <a:lstStyle/>
          <a:p>
            <a:endParaRPr lang="en-CA" dirty="0"/>
          </a:p>
        </p:txBody>
      </p:sp>
      <p:sp>
        <p:nvSpPr>
          <p:cNvPr id="7" name="Slide Number Placeholder 6"/>
          <p:cNvSpPr>
            <a:spLocks noGrp="1"/>
          </p:cNvSpPr>
          <p:nvPr>
            <p:ph type="sldNum" sz="quarter" idx="4"/>
          </p:nvPr>
        </p:nvSpPr>
        <p:spPr/>
        <p:txBody>
          <a:bodyPr/>
          <a:lstStyle/>
          <a:p>
            <a:fld id="{5CC3E5C4-3E2B-40F1-9F2B-C46CEB0C88DF}" type="slidenum">
              <a:rPr lang="en-CA" smtClean="0"/>
              <a:pPr/>
              <a:t>44</a:t>
            </a:fld>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467544" y="1844824"/>
            <a:ext cx="7059613" cy="4333875"/>
          </a:xfrm>
          <a:prstGeom prst="rect">
            <a:avLst/>
          </a:prstGeom>
          <a:noFill/>
          <a:ln w="9525">
            <a:noFill/>
            <a:miter lim="800000"/>
            <a:headEnd/>
            <a:tailEnd/>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Summary</a:t>
            </a: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solidFill>
                  <a:schemeClr val="tx1"/>
                </a:solidFill>
                <a:effectLst/>
                <a:ea typeface="Calibri"/>
                <a:cs typeface="Times New Roman"/>
              </a:rPr>
              <a:t>Extension 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Identity &amp; Metadata</a:t>
            </a: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pic>
        <p:nvPicPr>
          <p:cNvPr id="5" name="Content Placeholder 4"/>
          <p:cNvPicPr>
            <a:picLocks noGrp="1" noChangeAspect="1"/>
          </p:cNvPicPr>
          <p:nvPr>
            <p:ph idx="1"/>
          </p:nvPr>
        </p:nvPicPr>
        <p:blipFill rotWithShape="1">
          <a:blip r:embed="rId2" cstate="print"/>
          <a:srcRect l="12495" t="19647" r="32855" b="4808"/>
          <a:stretch/>
        </p:blipFill>
        <p:spPr>
          <a:xfrm>
            <a:off x="603250" y="1700807"/>
            <a:ext cx="5120878" cy="4719241"/>
          </a:xfrm>
          <a:prstGeom prst="rect">
            <a:avLst/>
          </a:prstGeom>
        </p:spPr>
      </p:pic>
      <p:sp>
        <p:nvSpPr>
          <p:cNvPr id="3" name="Slide Number Placeholder 2"/>
          <p:cNvSpPr>
            <a:spLocks noGrp="1"/>
          </p:cNvSpPr>
          <p:nvPr>
            <p:ph type="sldNum" sz="quarter" idx="4"/>
          </p:nvPr>
        </p:nvSpPr>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304186351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pic>
        <p:nvPicPr>
          <p:cNvPr id="6" name="Content Placeholder 5"/>
          <p:cNvPicPr>
            <a:picLocks noGrp="1" noChangeAspect="1"/>
          </p:cNvPicPr>
          <p:nvPr>
            <p:ph idx="1"/>
          </p:nvPr>
        </p:nvPicPr>
        <p:blipFill rotWithShape="1">
          <a:blip r:embed="rId2" cstate="print"/>
          <a:srcRect l="12495" t="14824" r="46785" b="44992"/>
          <a:stretch/>
        </p:blipFill>
        <p:spPr>
          <a:xfrm>
            <a:off x="755576" y="1844823"/>
            <a:ext cx="6624736" cy="4358379"/>
          </a:xfrm>
          <a:prstGeom prst="rect">
            <a:avLst/>
          </a:prstGeom>
        </p:spPr>
      </p:pic>
      <p:sp>
        <p:nvSpPr>
          <p:cNvPr id="3" name="Slide Number Placeholder 2"/>
          <p:cNvSpPr>
            <a:spLocks noGrp="1"/>
          </p:cNvSpPr>
          <p:nvPr>
            <p:ph type="sldNum" sz="quarter" idx="4"/>
          </p:nvPr>
        </p:nvSpPr>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133516108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pic>
        <p:nvPicPr>
          <p:cNvPr id="6" name="Content Placeholder 5"/>
          <p:cNvPicPr>
            <a:picLocks noGrp="1" noChangeAspect="1"/>
          </p:cNvPicPr>
          <p:nvPr>
            <p:ph idx="1"/>
          </p:nvPr>
        </p:nvPicPr>
        <p:blipFill rotWithShape="1">
          <a:blip r:embed="rId2" cstate="print"/>
          <a:srcRect l="12495" t="19646" r="41427" b="22489"/>
          <a:stretch/>
        </p:blipFill>
        <p:spPr>
          <a:xfrm>
            <a:off x="251520" y="332656"/>
            <a:ext cx="7310812" cy="6120679"/>
          </a:xfrm>
          <a:prstGeom prst="rect">
            <a:avLst/>
          </a:prstGeom>
        </p:spPr>
      </p:pic>
      <p:sp>
        <p:nvSpPr>
          <p:cNvPr id="3" name="Slide Number Placeholder 2"/>
          <p:cNvSpPr>
            <a:spLocks noGrp="1"/>
          </p:cNvSpPr>
          <p:nvPr>
            <p:ph type="sldNum" sz="quarter" idx="4"/>
          </p:nvPr>
        </p:nvSpPr>
        <p:spPr/>
        <p:txBody>
          <a:bodyPr/>
          <a:lstStyle/>
          <a:p>
            <a:fld id="{5CC3E5C4-3E2B-40F1-9F2B-C46CEB0C88DF}" type="slidenum">
              <a:rPr lang="en-CA" smtClean="0"/>
              <a:pPr/>
              <a:t>48</a:t>
            </a:fld>
            <a:endParaRPr lang="en-CA" dirty="0"/>
          </a:p>
        </p:txBody>
      </p:sp>
    </p:spTree>
    <p:extLst>
      <p:ext uri="{BB962C8B-B14F-4D97-AF65-F5344CB8AC3E}">
        <p14:creationId xmlns:p14="http://schemas.microsoft.com/office/powerpoint/2010/main" val="174440336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pic>
        <p:nvPicPr>
          <p:cNvPr id="6" name="Content Placeholder 5"/>
          <p:cNvPicPr>
            <a:picLocks noGrp="1" noChangeAspect="1"/>
          </p:cNvPicPr>
          <p:nvPr>
            <p:ph idx="1"/>
          </p:nvPr>
        </p:nvPicPr>
        <p:blipFill rotWithShape="1">
          <a:blip r:embed="rId2" cstate="print"/>
          <a:srcRect l="12495" t="19646" r="41427" b="6416"/>
          <a:stretch/>
        </p:blipFill>
        <p:spPr>
          <a:xfrm>
            <a:off x="251520" y="297960"/>
            <a:ext cx="6624736" cy="7086926"/>
          </a:xfrm>
          <a:prstGeom prst="rect">
            <a:avLst/>
          </a:prstGeom>
        </p:spPr>
      </p:pic>
      <p:sp>
        <p:nvSpPr>
          <p:cNvPr id="4" name="Slide Number Placeholder 3"/>
          <p:cNvSpPr>
            <a:spLocks noGrp="1"/>
          </p:cNvSpPr>
          <p:nvPr>
            <p:ph type="sldNum" sz="quarter" idx="4"/>
          </p:nvPr>
        </p:nvSpPr>
        <p:spPr>
          <a:xfrm>
            <a:off x="146050" y="6210300"/>
            <a:ext cx="457200" cy="457200"/>
          </a:xfrm>
          <a:prstGeom prst="ellipse">
            <a:avLst/>
          </a:prstGeom>
        </p:spPr>
        <p:txBody>
          <a:bodyPr/>
          <a:lstStyle/>
          <a:p>
            <a:pPr>
              <a:defRPr/>
            </a:pPr>
            <a:fld id="{7BA541E5-6822-8543-9807-26155EA309BB}" type="slidenum">
              <a:rPr lang="en-US" smtClean="0"/>
              <a:pPr>
                <a:defRPr/>
              </a:pPr>
              <a:t>49</a:t>
            </a:fld>
            <a:endParaRPr lang="en-US" dirty="0"/>
          </a:p>
        </p:txBody>
      </p:sp>
    </p:spTree>
    <p:extLst>
      <p:ext uri="{BB962C8B-B14F-4D97-AF65-F5344CB8AC3E}">
        <p14:creationId xmlns:p14="http://schemas.microsoft.com/office/powerpoint/2010/main" val="21064147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Before break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After break</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1646295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resources?</a:t>
            </a:r>
          </a:p>
        </p:txBody>
      </p:sp>
      <p:sp>
        <p:nvSpPr>
          <p:cNvPr id="5" name="Content Placeholder 4"/>
          <p:cNvSpPr>
            <a:spLocks noGrp="1"/>
          </p:cNvSpPr>
          <p:nvPr>
            <p:ph idx="1"/>
          </p:nvPr>
        </p:nvSpPr>
        <p:spPr/>
        <p:txBody>
          <a:bodyPr/>
          <a:lstStyle/>
          <a:p>
            <a:r>
              <a:rPr lang="en-US" noProof="0" dirty="0"/>
              <a:t>Increases re-use</a:t>
            </a:r>
          </a:p>
          <a:p>
            <a:pPr lvl="1"/>
            <a:r>
              <a:rPr lang="en-US" noProof="0" dirty="0"/>
              <a:t>Can use the same resource structures (and profiles on them) in many solutions</a:t>
            </a:r>
          </a:p>
          <a:p>
            <a:r>
              <a:rPr lang="en-US" noProof="0" dirty="0"/>
              <a:t>Lighter-weight communication</a:t>
            </a:r>
          </a:p>
          <a:p>
            <a:pPr lvl="1"/>
            <a:r>
              <a:rPr lang="en-US" noProof="0" dirty="0"/>
              <a:t>Can point to resources “by reference” rather than sending all data</a:t>
            </a:r>
          </a:p>
          <a:p>
            <a:r>
              <a:rPr lang="en-US" noProof="0" dirty="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3108933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What’s in a resource definition?</a:t>
            </a:r>
          </a:p>
        </p:txBody>
      </p:sp>
      <p:sp>
        <p:nvSpPr>
          <p:cNvPr id="3" name="Content Placeholder 2"/>
          <p:cNvSpPr>
            <a:spLocks noGrp="1"/>
          </p:cNvSpPr>
          <p:nvPr>
            <p:ph idx="1"/>
          </p:nvPr>
        </p:nvSpPr>
        <p:spPr/>
        <p:txBody>
          <a:bodyPr/>
          <a:lstStyle/>
          <a:p>
            <a:r>
              <a:rPr lang="en-US" sz="2800" noProof="0" dirty="0"/>
              <a:t>Each resource defines:</a:t>
            </a:r>
          </a:p>
          <a:p>
            <a:pPr lvl="1"/>
            <a:r>
              <a:rPr lang="en-US" sz="2400" noProof="0" dirty="0"/>
              <a:t>What elements are part of “core”</a:t>
            </a:r>
          </a:p>
          <a:p>
            <a:pPr lvl="1"/>
            <a:r>
              <a:rPr lang="en-US" sz="2400" noProof="0" dirty="0"/>
              <a:t>Names</a:t>
            </a:r>
          </a:p>
          <a:p>
            <a:pPr lvl="1"/>
            <a:r>
              <a:rPr lang="en-US" sz="2400" noProof="0" dirty="0"/>
              <a:t>Definitions</a:t>
            </a:r>
          </a:p>
          <a:p>
            <a:pPr lvl="1"/>
            <a:r>
              <a:rPr lang="en-US" sz="2400" noProof="0" dirty="0"/>
              <a:t>Cardinality</a:t>
            </a:r>
          </a:p>
          <a:p>
            <a:pPr lvl="1"/>
            <a:r>
              <a:rPr lang="en-US" sz="2400" noProof="0" dirty="0"/>
              <a:t>Code lists</a:t>
            </a:r>
          </a:p>
          <a:p>
            <a:pPr lvl="1"/>
            <a:r>
              <a:rPr lang="en-US" sz="2400" noProof="0" dirty="0"/>
              <a:t>Mappings (to RIM, v2 and other specs)</a:t>
            </a:r>
          </a:p>
          <a:p>
            <a:pPr lvl="1"/>
            <a:r>
              <a:rPr lang="en-US" sz="2400" noProof="0" dirty="0"/>
              <a:t>Constraints</a:t>
            </a:r>
          </a:p>
          <a:p>
            <a:r>
              <a:rPr lang="en-US" sz="2800" noProof="0" dirty="0"/>
              <a:t>All in a computable form</a:t>
            </a:r>
          </a:p>
          <a:p>
            <a:pPr lvl="1"/>
            <a:r>
              <a:rPr lang="en-US" sz="2400" noProof="0" dirty="0"/>
              <a:t>Create spec, schemas, reference implementations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1592169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52</a:t>
            </a:fld>
            <a:endParaRPr lang="en-CA" dirty="0"/>
          </a:p>
        </p:txBody>
      </p:sp>
      <p:sp>
        <p:nvSpPr>
          <p:cNvPr id="3" name="Title 2"/>
          <p:cNvSpPr>
            <a:spLocks noGrp="1"/>
          </p:cNvSpPr>
          <p:nvPr>
            <p:ph type="title"/>
          </p:nvPr>
        </p:nvSpPr>
        <p:spPr/>
        <p:txBody>
          <a:bodyPr/>
          <a:lstStyle/>
          <a:p>
            <a:r>
              <a:rPr lang="en-US" noProof="0" dirty="0"/>
              <a:t>(FHIR home)</a:t>
            </a:r>
          </a:p>
        </p:txBody>
      </p:sp>
      <p:pic>
        <p:nvPicPr>
          <p:cNvPr id="1028" name="Picture 4"/>
          <p:cNvPicPr>
            <a:picLocks noChangeAspect="1" noChangeArrowheads="1"/>
          </p:cNvPicPr>
          <p:nvPr/>
        </p:nvPicPr>
        <p:blipFill>
          <a:blip r:embed="rId3" cstate="print"/>
          <a:srcRect/>
          <a:stretch>
            <a:fillRect/>
          </a:stretch>
        </p:blipFill>
        <p:spPr bwMode="auto">
          <a:xfrm>
            <a:off x="927024" y="260647"/>
            <a:ext cx="7272808" cy="6263249"/>
          </a:xfrm>
          <a:prstGeom prst="rect">
            <a:avLst/>
          </a:prstGeom>
          <a:noFill/>
          <a:ln w="9525">
            <a:noFill/>
            <a:miter lim="800000"/>
            <a:headEnd/>
            <a:tailEnd/>
          </a:ln>
        </p:spPr>
      </p:pic>
      <p:sp>
        <p:nvSpPr>
          <p:cNvPr id="7" name="Rectangle 6"/>
          <p:cNvSpPr/>
          <p:nvPr/>
        </p:nvSpPr>
        <p:spPr bwMode="auto">
          <a:xfrm>
            <a:off x="4139952" y="4293096"/>
            <a:ext cx="1872208" cy="1296144"/>
          </a:xfrm>
          <a:prstGeom prst="rect">
            <a:avLst/>
          </a:prstGeom>
          <a:solidFill>
            <a:srgbClr val="00B050">
              <a:alpha val="25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9" name="TextBox 8"/>
          <p:cNvSpPr txBox="1"/>
          <p:nvPr/>
        </p:nvSpPr>
        <p:spPr>
          <a:xfrm>
            <a:off x="2771800" y="1052736"/>
            <a:ext cx="3320091" cy="769441"/>
          </a:xfrm>
          <a:prstGeom prst="rect">
            <a:avLst/>
          </a:prstGeom>
          <a:noFill/>
        </p:spPr>
        <p:txBody>
          <a:bodyPr wrap="square" rtlCol="0">
            <a:spAutoFit/>
          </a:bodyPr>
          <a:lstStyle/>
          <a:p>
            <a:pPr algn="ctr"/>
            <a:r>
              <a:rPr lang="en-US" sz="4400" b="1" dirty="0">
                <a:solidFill>
                  <a:srgbClr val="FF0000"/>
                </a:solidFill>
              </a:rPr>
              <a:t>hl7.org/</a:t>
            </a:r>
            <a:r>
              <a:rPr lang="en-US" sz="4400" b="1" dirty="0" err="1">
                <a:solidFill>
                  <a:srgbClr val="FF0000"/>
                </a:solidFill>
              </a:rPr>
              <a:t>fhir</a:t>
            </a:r>
            <a:endParaRPr lang="en-CA" sz="4400" b="1" dirty="0">
              <a:solidFill>
                <a:srgbClr val="FF0000"/>
              </a:solidFill>
            </a:endParaRPr>
          </a:p>
        </p:txBody>
      </p:sp>
      <p:pic>
        <p:nvPicPr>
          <p:cNvPr id="1030" name="Picture 6"/>
          <p:cNvPicPr>
            <a:picLocks noChangeAspect="1" noChangeArrowheads="1"/>
          </p:cNvPicPr>
          <p:nvPr/>
        </p:nvPicPr>
        <p:blipFill>
          <a:blip r:embed="rId4" cstate="print"/>
          <a:srcRect/>
          <a:stretch>
            <a:fillRect/>
          </a:stretch>
        </p:blipFill>
        <p:spPr bwMode="auto">
          <a:xfrm>
            <a:off x="6084168" y="2636912"/>
            <a:ext cx="2786024" cy="1800200"/>
          </a:xfrm>
          <a:prstGeom prst="rect">
            <a:avLst/>
          </a:prstGeom>
          <a:noFill/>
          <a:ln w="9525">
            <a:noFill/>
            <a:miter lim="800000"/>
            <a:headEnd/>
            <a:tailEnd/>
          </a:ln>
        </p:spPr>
      </p:pic>
    </p:spTree>
    <p:extLst>
      <p:ext uri="{BB962C8B-B14F-4D97-AF65-F5344CB8AC3E}">
        <p14:creationId xmlns:p14="http://schemas.microsoft.com/office/powerpoint/2010/main" val="1507207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Before break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After break</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861047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3395978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idx="1"/>
          </p:nvPr>
        </p:nvSpPr>
        <p:spPr/>
        <p:txBody>
          <a:bodyPr/>
          <a:lstStyle/>
          <a:p>
            <a:pPr>
              <a:buNone/>
            </a:pPr>
            <a:r>
              <a:rPr lang="en-US" sz="2800" noProof="0" dirty="0">
                <a:hlinkClick r:id="rId2"/>
              </a:rPr>
              <a:t>http://hl7.org/fhir</a:t>
            </a:r>
            <a:r>
              <a:rPr lang="en-US" sz="2800" noProof="0" dirty="0"/>
              <a:t>	    	   </a:t>
            </a:r>
            <a:r>
              <a:rPr lang="en-US" sz="2800" noProof="0" dirty="0">
                <a:hlinkClick r:id="rId3"/>
              </a:rPr>
              <a:t>lmckenzie@gevityinc.com</a:t>
            </a:r>
            <a:r>
              <a:rPr lang="en-US" sz="2800" noProof="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56</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526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for Executives</a:t>
            </a:r>
            <a:br>
              <a:rPr lang="en-US" noProof="0" dirty="0"/>
            </a:br>
            <a:r>
              <a:rPr lang="en-US" noProof="0" dirty="0"/>
              <a:t>2 of 2</a:t>
            </a:r>
          </a:p>
        </p:txBody>
      </p:sp>
      <p:sp>
        <p:nvSpPr>
          <p:cNvPr id="3" name="Subtitle 2"/>
          <p:cNvSpPr>
            <a:spLocks noGrp="1"/>
          </p:cNvSpPr>
          <p:nvPr>
            <p:ph type="subTitle" idx="1"/>
          </p:nvPr>
        </p:nvSpPr>
        <p:spPr>
          <a:xfrm>
            <a:off x="1473288" y="4221088"/>
            <a:ext cx="6400800" cy="1338808"/>
          </a:xfrm>
        </p:spPr>
        <p:txBody>
          <a:bodyPr/>
          <a:lstStyle/>
          <a:p>
            <a:r>
              <a:rPr lang="en-US" noProof="0" dirty="0"/>
              <a:t>Lloyd McKenzie</a:t>
            </a:r>
          </a:p>
          <a:p>
            <a:r>
              <a:rPr lang="en-US" noProof="0" dirty="0"/>
              <a:t>December 6, 2016</a:t>
            </a:r>
          </a:p>
        </p:txBody>
      </p:sp>
    </p:spTree>
    <p:extLst>
      <p:ext uri="{BB962C8B-B14F-4D97-AF65-F5344CB8AC3E}">
        <p14:creationId xmlns:p14="http://schemas.microsoft.com/office/powerpoint/2010/main" val="4091412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idx="1"/>
          </p:nvPr>
        </p:nvSpPr>
        <p:spPr/>
        <p:txBody>
          <a:bodyPr/>
          <a:lstStyle/>
          <a:p>
            <a:r>
              <a:rPr lang="en-US" sz="2800" noProof="0" dirty="0"/>
              <a:t>Can be downloaded here:</a:t>
            </a:r>
          </a:p>
          <a:p>
            <a:pPr lvl="1"/>
            <a:r>
              <a:rPr lang="en-US" sz="2400" noProof="0" dirty="0">
                <a:hlinkClick r:id="rId2"/>
              </a:rPr>
              <a:t>http://gforge.hl7.org/svn/fhir/trunk/presentations/2016-06%20Webinars/FHIR%20for%20Executives2.pptx</a:t>
            </a:r>
            <a:endParaRPr lang="en-US" sz="2400" noProof="0" dirty="0"/>
          </a:p>
          <a:p>
            <a:pPr lvl="2"/>
            <a:r>
              <a:rPr lang="en-US" sz="2000" noProof="0" dirty="0"/>
              <a:t>Use “anonymous” and email address to logon</a:t>
            </a:r>
          </a:p>
          <a:p>
            <a:pPr lvl="0"/>
            <a:r>
              <a:rPr lang="en-US" sz="2800" noProof="0" dirty="0"/>
              <a:t>Is licensed for use under the Creative Commons, specifically:</a:t>
            </a:r>
          </a:p>
          <a:p>
            <a:pPr lvl="1"/>
            <a:r>
              <a:rPr lang="en-US" sz="2400" u="sng" noProof="0" dirty="0">
                <a:hlinkClick r:id="rId3"/>
              </a:rPr>
              <a:t>Creative Commons Attribution 3.0 Unported License</a:t>
            </a:r>
            <a:endParaRPr lang="en-US" sz="2400" u="sng" noProof="0" dirty="0"/>
          </a:p>
          <a:p>
            <a:pPr lvl="1"/>
            <a:r>
              <a:rPr lang="en-US" sz="2400" noProof="0" dirty="0"/>
              <a:t>(Do with it as you wish, so long as you give</a:t>
            </a:r>
            <a:br>
              <a:rPr lang="en-US" sz="2400" noProof="0" dirty="0"/>
            </a:br>
            <a:r>
              <a:rPr lang="en-US" sz="2400" noProof="0" dirty="0"/>
              <a:t> credit)</a:t>
            </a:r>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4077072"/>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846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2712108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4041351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46785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noProof="0" dirty="0"/>
              <a:t>Yes, FHIR has the </a:t>
            </a:r>
            <a:r>
              <a:rPr lang="en-US" sz="2800" b="1" noProof="0" dirty="0"/>
              <a:t>potential</a:t>
            </a:r>
            <a:r>
              <a:rPr lang="en-US" sz="2800" b="0" noProof="0" dirty="0"/>
              <a:t> to supplant HL7 v3, CDA and even v2</a:t>
            </a:r>
          </a:p>
          <a:p>
            <a:r>
              <a:rPr lang="en-US" sz="2800" b="1" noProof="0" dirty="0"/>
              <a:t>However</a:t>
            </a:r>
          </a:p>
          <a:p>
            <a:pPr lvl="1"/>
            <a:r>
              <a:rPr lang="en-US" sz="2400" b="0" noProof="0" dirty="0"/>
              <a:t>It’s probably not going to do so right away</a:t>
            </a:r>
          </a:p>
          <a:p>
            <a:pPr marL="571500" indent="-514350"/>
            <a:endParaRPr lang="en-US" sz="2900" noProof="0" dirty="0"/>
          </a:p>
          <a:p>
            <a:pPr marL="571500" indent="-514350"/>
            <a:r>
              <a:rPr lang="en-US" sz="2900" noProof="0" dirty="0"/>
              <a:t>HL7 will support existing product lines so</a:t>
            </a:r>
            <a:br>
              <a:rPr lang="en-US" sz="2900" noProof="0" dirty="0"/>
            </a:br>
            <a:r>
              <a:rPr lang="en-US" sz="2900" noProof="0" dirty="0"/>
              <a:t>long as the market needs them</a:t>
            </a:r>
            <a:endParaRPr lang="en-US" sz="2900" b="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dirty="0"/>
          </a:p>
        </p:txBody>
      </p:sp>
    </p:spTree>
    <p:extLst>
      <p:ext uri="{BB962C8B-B14F-4D97-AF65-F5344CB8AC3E}">
        <p14:creationId xmlns:p14="http://schemas.microsoft.com/office/powerpoint/2010/main" val="2172187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Status of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64411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323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8779"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4575955"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2867367"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6284543"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7993129"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1259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1178827"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323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3721661"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2013073"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5430249"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7138837"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3275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3194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4572000"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a:solidFill>
                    <a:srgbClr val="636360"/>
                  </a:solidFill>
                </a:rPr>
                <a:t>~ 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5818461" y="2500095"/>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a:solidFill>
                    <a:srgbClr val="636360"/>
                  </a:solidFill>
                </a:rPr>
                <a:t>~ 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6876256" y="2503658"/>
            <a:ext cx="954107" cy="2293494"/>
            <a:chOff x="7075517" y="2503658"/>
            <a:chExt cx="954107" cy="2293494"/>
          </a:xfrm>
        </p:grpSpPr>
        <p:sp>
          <p:nvSpPr>
            <p:cNvPr id="43" name="TextBox 42"/>
            <p:cNvSpPr txBox="1"/>
            <p:nvPr/>
          </p:nvSpPr>
          <p:spPr>
            <a:xfrm>
              <a:off x="7075517" y="2503658"/>
              <a:ext cx="954107" cy="707886"/>
            </a:xfrm>
            <a:prstGeom prst="rect">
              <a:avLst/>
            </a:prstGeom>
            <a:noFill/>
          </p:spPr>
          <p:txBody>
            <a:bodyPr wrap="none" rtlCol="0">
              <a:spAutoFit/>
            </a:bodyPr>
            <a:lstStyle/>
            <a:p>
              <a:r>
                <a:rPr lang="en-US" sz="2000" dirty="0">
                  <a:solidFill>
                    <a:srgbClr val="636360"/>
                  </a:solidFill>
                </a:rPr>
                <a:t>~ 1</a:t>
              </a:r>
              <a:r>
                <a:rPr lang="en-US" sz="2000" baseline="30000" dirty="0">
                  <a:solidFill>
                    <a:srgbClr val="636360"/>
                  </a:solidFill>
                </a:rPr>
                <a:t>st</a:t>
              </a:r>
              <a:r>
                <a:rPr lang="en-US" sz="2000" dirty="0">
                  <a:solidFill>
                    <a:srgbClr val="636360"/>
                  </a:solidFill>
                </a:rPr>
                <a:t> </a:t>
              </a:r>
              <a:endParaRPr lang="en-US" sz="2000" baseline="30000" dirty="0">
                <a:solidFill>
                  <a:srgbClr val="636360"/>
                </a:solidFill>
              </a:endParaRPr>
            </a:p>
            <a:p>
              <a:r>
                <a:rPr lang="en-US" sz="2000" dirty="0">
                  <a:solidFill>
                    <a:srgbClr val="636360"/>
                  </a:solidFill>
                </a:rPr>
                <a:t>Norm?</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7995113" y="2678392"/>
            <a:ext cx="537327" cy="400110"/>
          </a:xfrm>
          <a:prstGeom prst="rect">
            <a:avLst/>
          </a:prstGeom>
          <a:noFill/>
        </p:spPr>
        <p:txBody>
          <a:bodyPr wrap="none" rtlCol="0">
            <a:spAutoFit/>
          </a:bodyPr>
          <a:lstStyle/>
          <a:p>
            <a:r>
              <a:rPr lang="en-US" sz="2000" dirty="0">
                <a:solidFill>
                  <a:srgbClr val="636360"/>
                </a:solidFill>
              </a:rPr>
              <a:t>. . .</a:t>
            </a:r>
          </a:p>
        </p:txBody>
      </p:sp>
      <p:cxnSp>
        <p:nvCxnSpPr>
          <p:cNvPr id="47" name="Straight Connector 46"/>
          <p:cNvCxnSpPr/>
          <p:nvPr/>
        </p:nvCxnSpPr>
        <p:spPr bwMode="auto">
          <a:xfrm>
            <a:off x="5674445"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STU 2</a:t>
            </a:r>
          </a:p>
        </p:txBody>
      </p:sp>
      <p:sp>
        <p:nvSpPr>
          <p:cNvPr id="5" name="Content Placeholder 4"/>
          <p:cNvSpPr>
            <a:spLocks noGrp="1"/>
          </p:cNvSpPr>
          <p:nvPr>
            <p:ph idx="1"/>
          </p:nvPr>
        </p:nvSpPr>
        <p:spPr/>
        <p:txBody>
          <a:bodyPr/>
          <a:lstStyle/>
          <a:p>
            <a:r>
              <a:rPr lang="en-US" noProof="0" dirty="0"/>
              <a:t>Published Sept 2015</a:t>
            </a:r>
          </a:p>
          <a:p>
            <a:r>
              <a:rPr lang="en-US" noProof="0" dirty="0"/>
              <a:t>Expected 3.0 content includes:</a:t>
            </a:r>
          </a:p>
          <a:p>
            <a:pPr lvl="1"/>
            <a:r>
              <a:rPr lang="en-US" noProof="0" dirty="0"/>
              <a:t>Migration of multiple resources from draft to STU</a:t>
            </a:r>
          </a:p>
          <a:p>
            <a:pPr lvl="1"/>
            <a:r>
              <a:rPr lang="en-US" noProof="0" dirty="0"/>
              <a:t>Revamp of some resources to reflect workflow</a:t>
            </a:r>
          </a:p>
          <a:p>
            <a:pPr lvl="1"/>
            <a:r>
              <a:rPr lang="en-US" noProof="0" dirty="0"/>
              <a:t>Improved quality of resources – migration up the maturity level</a:t>
            </a:r>
          </a:p>
        </p:txBody>
      </p:sp>
    </p:spTree>
    <p:extLst>
      <p:ext uri="{BB962C8B-B14F-4D97-AF65-F5344CB8AC3E}">
        <p14:creationId xmlns:p14="http://schemas.microsoft.com/office/powerpoint/2010/main" val="3326956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noProof="0" dirty="0"/>
              <a:t>Attendees</a:t>
            </a:r>
          </a:p>
        </p:txBody>
      </p:sp>
      <p:sp>
        <p:nvSpPr>
          <p:cNvPr id="8195" name="Rectangle 3"/>
          <p:cNvSpPr>
            <a:spLocks noGrp="1" noChangeArrowheads="1"/>
          </p:cNvSpPr>
          <p:nvPr>
            <p:ph idx="1"/>
          </p:nvPr>
        </p:nvSpPr>
        <p:spPr/>
        <p:txBody>
          <a:bodyPr/>
          <a:lstStyle/>
          <a:p>
            <a:r>
              <a:rPr lang="en-US" noProof="0" dirty="0"/>
              <a:t>Who is your organization?</a:t>
            </a:r>
          </a:p>
          <a:p>
            <a:r>
              <a:rPr lang="en-US" noProof="0" dirty="0"/>
              <a:t>What is your role?</a:t>
            </a:r>
          </a:p>
          <a:p>
            <a:r>
              <a:rPr lang="en-US" noProof="0" dirty="0"/>
              <a:t>HL7 (v2/v3/CDA) background?</a:t>
            </a:r>
          </a:p>
          <a:p>
            <a:r>
              <a:rPr lang="en-US" noProof="0" dirty="0"/>
              <a:t>How did you hear about FHIR?</a:t>
            </a:r>
          </a:p>
          <a:p>
            <a:r>
              <a:rPr lang="en-US" noProof="0" dirty="0"/>
              <a:t>How familiar are you with FHIR?</a:t>
            </a:r>
          </a:p>
          <a:p>
            <a:r>
              <a:rPr lang="en-US" noProof="0" dirty="0"/>
              <a:t>What is the </a:t>
            </a:r>
            <a:r>
              <a:rPr lang="en-US" b="1" noProof="0" dirty="0"/>
              <a:t>one</a:t>
            </a:r>
            <a:r>
              <a:rPr lang="en-US" noProof="0" dirty="0"/>
              <a:t> thing that will make </a:t>
            </a:r>
            <a:r>
              <a:rPr lang="en-US" noProof="0"/>
              <a:t>this training </a:t>
            </a:r>
            <a:r>
              <a:rPr lang="en-US" noProof="0" dirty="0"/>
              <a:t>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solidFill>
                  <a:srgbClr val="000000">
                    <a:tint val="75000"/>
                  </a:srgbClr>
                </a:solidFill>
              </a:rPr>
              <a:pPr/>
              <a:t>7</a:t>
            </a:fld>
            <a:endParaRPr lang="en-US" dirty="0">
              <a:solidFill>
                <a:srgbClr val="000000">
                  <a:tint val="75000"/>
                </a:srgbClr>
              </a:solidFill>
            </a:endParaRPr>
          </a:p>
        </p:txBody>
      </p:sp>
    </p:spTree>
    <p:extLst>
      <p:ext uri="{BB962C8B-B14F-4D97-AF65-F5344CB8AC3E}">
        <p14:creationId xmlns:p14="http://schemas.microsoft.com/office/powerpoint/2010/main" val="3815469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does STU mean?</a:t>
            </a:r>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28800"/>
            <a:ext cx="7799387"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2267744" y="3068960"/>
            <a:ext cx="5112568" cy="1512168"/>
          </a:xfrm>
          <a:solidFill>
            <a:schemeClr val="bg1"/>
          </a:solidFill>
          <a:ln>
            <a:solidFill>
              <a:srgbClr val="FF0000"/>
            </a:solidFill>
          </a:ln>
        </p:spPr>
        <p:txBody>
          <a:bodyPr/>
          <a:lstStyle/>
          <a:p>
            <a:pPr marL="0" indent="0">
              <a:buNone/>
            </a:pPr>
            <a:r>
              <a:rPr lang="en-US" noProof="0" dirty="0"/>
              <a:t>“…all aspects of the FHIR specification are potentially subject to change</a:t>
            </a:r>
          </a:p>
        </p:txBody>
      </p:sp>
      <p:sp>
        <p:nvSpPr>
          <p:cNvPr id="5" name="Oval 4"/>
          <p:cNvSpPr/>
          <p:nvPr/>
        </p:nvSpPr>
        <p:spPr bwMode="auto">
          <a:xfrm>
            <a:off x="323528" y="5085184"/>
            <a:ext cx="2520280" cy="360040"/>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0348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Maturity levels</a:t>
            </a:r>
          </a:p>
        </p:txBody>
      </p:sp>
      <p:sp>
        <p:nvSpPr>
          <p:cNvPr id="3" name="Content Placeholder 2"/>
          <p:cNvSpPr>
            <a:spLocks noGrp="1"/>
          </p:cNvSpPr>
          <p:nvPr>
            <p:ph idx="1"/>
          </p:nvPr>
        </p:nvSpPr>
        <p:spPr/>
        <p:txBody>
          <a:bodyPr/>
          <a:lstStyle/>
          <a:p>
            <a:r>
              <a:rPr lang="en-US" noProof="0" dirty="0"/>
              <a:t>Intended to indicate level of stability</a:t>
            </a:r>
          </a:p>
          <a:p>
            <a:pPr lvl="1"/>
            <a:r>
              <a:rPr lang="en-US" noProof="0" dirty="0"/>
              <a:t>FMM1 – Resource is “done”, no build warnings</a:t>
            </a:r>
          </a:p>
          <a:p>
            <a:pPr lvl="1"/>
            <a:r>
              <a:rPr lang="en-US" noProof="0" dirty="0"/>
              <a:t>FMM2 – Tested at approved Connectathon</a:t>
            </a:r>
          </a:p>
          <a:p>
            <a:pPr lvl="1"/>
            <a:r>
              <a:rPr lang="en-US" noProof="0" dirty="0"/>
              <a:t>FMM3 – Passes QA, has passed ballot</a:t>
            </a:r>
          </a:p>
          <a:p>
            <a:pPr lvl="1"/>
            <a:r>
              <a:rPr lang="en-US" noProof="0" dirty="0"/>
              <a:t>FMM4* – Tested across scope, published, prototype implementation</a:t>
            </a:r>
          </a:p>
          <a:p>
            <a:pPr lvl="1"/>
            <a:r>
              <a:rPr lang="en-US" noProof="0" dirty="0"/>
              <a:t>FMM5* – 5 distinct production implementations, multiple countries, 2</a:t>
            </a:r>
          </a:p>
          <a:p>
            <a:r>
              <a:rPr lang="en-US" noProof="0" dirty="0"/>
              <a:t>Non-compatible changes at level 4 and 5 </a:t>
            </a:r>
            <a:br>
              <a:rPr lang="en-US" noProof="0" dirty="0"/>
            </a:br>
            <a:r>
              <a:rPr lang="en-US" noProof="0" dirty="0"/>
              <a:t>will face increased hurdles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876575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Normative FHIR</a:t>
            </a:r>
          </a:p>
        </p:txBody>
      </p:sp>
      <p:sp>
        <p:nvSpPr>
          <p:cNvPr id="3" name="Content Placeholder 2"/>
          <p:cNvSpPr>
            <a:spLocks noGrp="1"/>
          </p:cNvSpPr>
          <p:nvPr>
            <p:ph idx="1"/>
          </p:nvPr>
        </p:nvSpPr>
        <p:spPr/>
        <p:txBody>
          <a:bodyPr/>
          <a:lstStyle/>
          <a:p>
            <a:r>
              <a:rPr lang="en-US" sz="2800" noProof="0" dirty="0"/>
              <a:t>Will include</a:t>
            </a:r>
          </a:p>
          <a:p>
            <a:pPr lvl="1"/>
            <a:r>
              <a:rPr lang="en-US" sz="2400" noProof="0" dirty="0"/>
              <a:t>Core specification</a:t>
            </a:r>
          </a:p>
          <a:p>
            <a:pPr lvl="1"/>
            <a:r>
              <a:rPr lang="en-US" sz="2400" noProof="0" dirty="0"/>
              <a:t>Structural resources</a:t>
            </a:r>
          </a:p>
          <a:p>
            <a:pPr lvl="1"/>
            <a:r>
              <a:rPr lang="en-US" sz="2400" noProof="0" dirty="0"/>
              <a:t>Subset of other resources</a:t>
            </a:r>
          </a:p>
          <a:p>
            <a:pPr lvl="2"/>
            <a:r>
              <a:rPr lang="en-US" sz="2000" noProof="0" dirty="0"/>
              <a:t>Some resources won’t go normative right away</a:t>
            </a:r>
          </a:p>
          <a:p>
            <a:r>
              <a:rPr lang="en-US" sz="2800" noProof="0" dirty="0"/>
              <a:t>Future releases</a:t>
            </a:r>
          </a:p>
          <a:p>
            <a:pPr lvl="1"/>
            <a:r>
              <a:rPr lang="en-US" sz="2400" noProof="0" dirty="0"/>
              <a:t>Add more resources</a:t>
            </a:r>
          </a:p>
          <a:p>
            <a:pPr lvl="1"/>
            <a:r>
              <a:rPr lang="en-US" sz="2400" noProof="0" dirty="0"/>
              <a:t>Add profiles on existing resources</a:t>
            </a:r>
          </a:p>
          <a:p>
            <a:pPr lvl="1"/>
            <a:r>
              <a:rPr lang="en-US" sz="2400" noProof="0" dirty="0"/>
              <a:t>May add elements to resources</a:t>
            </a:r>
          </a:p>
          <a:p>
            <a:pPr lvl="2"/>
            <a:r>
              <a:rPr lang="en-US" sz="2000" noProof="0" dirty="0"/>
              <a:t>Very rare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2144718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Using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228543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Where can FHIR be used?</a:t>
            </a:r>
          </a:p>
        </p:txBody>
      </p:sp>
      <p:sp>
        <p:nvSpPr>
          <p:cNvPr id="3" name="Content Placeholder 2"/>
          <p:cNvSpPr>
            <a:spLocks noGrp="1"/>
          </p:cNvSpPr>
          <p:nvPr>
            <p:ph idx="1"/>
          </p:nvPr>
        </p:nvSpPr>
        <p:spPr/>
        <p:txBody>
          <a:bodyPr/>
          <a:lstStyle/>
          <a:p>
            <a:r>
              <a:rPr lang="en-US" noProof="0" dirty="0"/>
              <a:t>Classic in-institution interoperability</a:t>
            </a:r>
          </a:p>
          <a:p>
            <a:r>
              <a:rPr lang="en-US" noProof="0" dirty="0"/>
              <a:t>Back-end e-business systems (e.g. financial)</a:t>
            </a:r>
          </a:p>
          <a:p>
            <a:r>
              <a:rPr lang="en-US" noProof="0" dirty="0"/>
              <a:t>Regional Health Information Organizations (RHIO)</a:t>
            </a:r>
          </a:p>
          <a:p>
            <a:r>
              <a:rPr lang="en-US" noProof="0" dirty="0"/>
              <a:t>National EHR systems</a:t>
            </a:r>
          </a:p>
          <a:p>
            <a:r>
              <a:rPr lang="en-US" noProof="0" dirty="0"/>
              <a:t>Social Web (Health)</a:t>
            </a:r>
          </a:p>
          <a:p>
            <a:r>
              <a:rPr lang="en-US" noProof="0"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grpSp>
        <p:nvGrpSpPr>
          <p:cNvPr id="5" name="Group 12"/>
          <p:cNvGrpSpPr/>
          <p:nvPr/>
        </p:nvGrpSpPr>
        <p:grpSpPr>
          <a:xfrm>
            <a:off x="4788022" y="4651002"/>
            <a:ext cx="3744418" cy="1077218"/>
            <a:chOff x="4788022" y="4651002"/>
            <a:chExt cx="3744418" cy="1077218"/>
          </a:xfrm>
        </p:grpSpPr>
        <p:sp>
          <p:nvSpPr>
            <p:cNvPr id="9" name="Right Arrow 8"/>
            <p:cNvSpPr/>
            <p:nvPr/>
          </p:nvSpPr>
          <p:spPr bwMode="auto">
            <a:xfrm rot="10800000">
              <a:off x="4788024" y="4653136"/>
              <a:ext cx="20162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0" name="Right Arrow 9"/>
            <p:cNvSpPr/>
            <p:nvPr/>
          </p:nvSpPr>
          <p:spPr bwMode="auto">
            <a:xfrm rot="10800000">
              <a:off x="4788022" y="5237585"/>
              <a:ext cx="2016225"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7020272" y="4651002"/>
              <a:ext cx="1512168" cy="1077218"/>
            </a:xfrm>
            <a:prstGeom prst="rect">
              <a:avLst/>
            </a:prstGeom>
            <a:noFill/>
          </p:spPr>
          <p:txBody>
            <a:bodyPr wrap="square" rtlCol="0">
              <a:spAutoFit/>
            </a:bodyPr>
            <a:lstStyle/>
            <a:p>
              <a:r>
                <a:rPr lang="en-US" sz="3200" dirty="0">
                  <a:solidFill>
                    <a:schemeClr val="accent1"/>
                  </a:solidFill>
                </a:rPr>
                <a:t>Near</a:t>
              </a:r>
            </a:p>
            <a:p>
              <a:r>
                <a:rPr lang="en-US" sz="3200" dirty="0">
                  <a:solidFill>
                    <a:schemeClr val="accent1"/>
                  </a:solidFill>
                </a:rPr>
                <a:t>Term</a:t>
              </a:r>
              <a:endParaRPr lang="en-CA" sz="3200" dirty="0">
                <a:solidFill>
                  <a:schemeClr val="accent1"/>
                </a:solidFill>
              </a:endParaRPr>
            </a:p>
          </p:txBody>
        </p:sp>
      </p:grpSp>
    </p:spTree>
    <p:extLst>
      <p:ext uri="{BB962C8B-B14F-4D97-AF65-F5344CB8AC3E}">
        <p14:creationId xmlns:p14="http://schemas.microsoft.com/office/powerpoint/2010/main" val="48617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Implementation during STU</a:t>
            </a:r>
          </a:p>
        </p:txBody>
      </p:sp>
      <p:sp>
        <p:nvSpPr>
          <p:cNvPr id="5" name="Content Placeholder 4"/>
          <p:cNvSpPr>
            <a:spLocks noGrp="1"/>
          </p:cNvSpPr>
          <p:nvPr>
            <p:ph idx="1"/>
          </p:nvPr>
        </p:nvSpPr>
        <p:spPr/>
        <p:txBody>
          <a:bodyPr/>
          <a:lstStyle/>
          <a:p>
            <a:r>
              <a:rPr lang="en-US" noProof="0" dirty="0"/>
              <a:t>FHIR is new</a:t>
            </a:r>
          </a:p>
          <a:p>
            <a:pPr lvl="1"/>
            <a:r>
              <a:rPr lang="en-US" noProof="0" dirty="0"/>
              <a:t>No commitment yet to backward compatibility</a:t>
            </a:r>
          </a:p>
          <a:p>
            <a:pPr lvl="1"/>
            <a:r>
              <a:rPr lang="en-US" noProof="0" dirty="0"/>
              <a:t>No stability guarantee until 2018+</a:t>
            </a:r>
          </a:p>
          <a:p>
            <a:pPr lvl="1"/>
            <a:r>
              <a:rPr lang="en-US" noProof="0" dirty="0"/>
              <a:t>Some resources didn’t exist in initial version</a:t>
            </a:r>
          </a:p>
          <a:p>
            <a:pPr lvl="2"/>
            <a:r>
              <a:rPr lang="en-US" noProof="0" dirty="0"/>
              <a:t>Appointment, Referral, Insurance, Nutrition, etc.</a:t>
            </a:r>
          </a:p>
          <a:p>
            <a:r>
              <a:rPr lang="en-US" noProof="0" dirty="0"/>
              <a:t>However, implementers are choose to build with it anyhow and have continued to do so</a:t>
            </a:r>
          </a:p>
        </p:txBody>
      </p:sp>
    </p:spTree>
    <p:extLst>
      <p:ext uri="{BB962C8B-B14F-4D97-AF65-F5344CB8AC3E}">
        <p14:creationId xmlns:p14="http://schemas.microsoft.com/office/powerpoint/2010/main" val="16416603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&gt;200 organizations declared</a:t>
            </a:r>
          </a:p>
          <a:p>
            <a:pPr lvl="1"/>
            <a:r>
              <a:rPr lang="en-US" noProof="0" dirty="0"/>
              <a:t>attended a Connectathon and/or</a:t>
            </a:r>
          </a:p>
          <a:p>
            <a:pPr lvl="1"/>
            <a:r>
              <a:rPr lang="en-US" noProof="0" dirty="0"/>
              <a:t>signed up on wiki</a:t>
            </a:r>
          </a:p>
          <a:p>
            <a:r>
              <a:rPr lang="en-US" noProof="0" dirty="0"/>
              <a:t>Aware of many others not on either list</a:t>
            </a:r>
          </a:p>
          <a:p>
            <a:r>
              <a:rPr lang="en-US" noProof="0" dirty="0"/>
              <a:t>Over 1300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dirty="0"/>
          </a:p>
        </p:txBody>
      </p:sp>
      <p:pic>
        <p:nvPicPr>
          <p:cNvPr id="1026" name="Picture 2" descr="C:\Users\Lloyd\Downloads\FHIR hotspots.jpg"/>
          <p:cNvPicPr>
            <a:picLocks noChangeAspect="1" noChangeArrowheads="1"/>
          </p:cNvPicPr>
          <p:nvPr/>
        </p:nvPicPr>
        <p:blipFill>
          <a:blip r:embed="rId3" cstate="print"/>
          <a:srcRect/>
          <a:stretch>
            <a:fillRect/>
          </a:stretch>
        </p:blipFill>
        <p:spPr bwMode="auto">
          <a:xfrm>
            <a:off x="323528" y="1628800"/>
            <a:ext cx="7789957" cy="4896544"/>
          </a:xfrm>
          <a:prstGeom prst="rect">
            <a:avLst/>
          </a:prstGeom>
          <a:noFill/>
        </p:spPr>
      </p:pic>
      <p:sp>
        <p:nvSpPr>
          <p:cNvPr id="6" name="TextBox 5"/>
          <p:cNvSpPr txBox="1"/>
          <p:nvPr/>
        </p:nvSpPr>
        <p:spPr>
          <a:xfrm>
            <a:off x="4139952" y="1916832"/>
            <a:ext cx="4288353" cy="369332"/>
          </a:xfrm>
          <a:prstGeom prst="rect">
            <a:avLst/>
          </a:prstGeom>
          <a:solidFill>
            <a:schemeClr val="bg1"/>
          </a:solidFill>
          <a:ln>
            <a:solidFill>
              <a:schemeClr val="tx1"/>
            </a:solidFill>
          </a:ln>
        </p:spPr>
        <p:txBody>
          <a:bodyPr wrap="none" rtlCol="0">
            <a:spAutoFit/>
          </a:bodyPr>
          <a:lstStyle/>
          <a:p>
            <a:r>
              <a:rPr lang="en-CA" dirty="0"/>
              <a:t>Systems accessing HAPI server in 2015</a:t>
            </a:r>
          </a:p>
        </p:txBody>
      </p:sp>
    </p:spTree>
    <p:extLst>
      <p:ext uri="{BB962C8B-B14F-4D97-AF65-F5344CB8AC3E}">
        <p14:creationId xmlns:p14="http://schemas.microsoft.com/office/powerpoint/2010/main" val="908319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other SDOs</a:t>
            </a:r>
          </a:p>
        </p:txBody>
      </p:sp>
      <p:sp>
        <p:nvSpPr>
          <p:cNvPr id="3" name="Content Placeholder 2"/>
          <p:cNvSpPr>
            <a:spLocks noGrp="1"/>
          </p:cNvSpPr>
          <p:nvPr>
            <p:ph idx="1"/>
          </p:nvPr>
        </p:nvSpPr>
        <p:spPr/>
        <p:txBody>
          <a:bodyPr/>
          <a:lstStyle/>
          <a:p>
            <a:r>
              <a:rPr lang="en-US" sz="2800" noProof="0" dirty="0"/>
              <a:t>IHE</a:t>
            </a:r>
          </a:p>
          <a:p>
            <a:pPr lvl="1"/>
            <a:r>
              <a:rPr lang="en-US" sz="2400" noProof="0" dirty="0"/>
              <a:t>Using FHIR for MHD (mobile XDS)</a:t>
            </a:r>
          </a:p>
          <a:p>
            <a:pPr lvl="1"/>
            <a:r>
              <a:rPr lang="en-US" sz="2400" noProof="0" dirty="0"/>
              <a:t>FHIR profile for PIX/PDQ, CMAP, RECON, Accountable Order</a:t>
            </a:r>
          </a:p>
          <a:p>
            <a:r>
              <a:rPr lang="en-US" sz="2800" noProof="0" dirty="0"/>
              <a:t>DICOM</a:t>
            </a:r>
          </a:p>
          <a:p>
            <a:pPr lvl="1"/>
            <a:r>
              <a:rPr lang="en-US" sz="2400" noProof="0" dirty="0"/>
              <a:t>Building profile to make key images available to EHR</a:t>
            </a:r>
          </a:p>
          <a:p>
            <a:r>
              <a:rPr lang="en-US" sz="2800" noProof="0" dirty="0"/>
              <a:t>W3C </a:t>
            </a:r>
          </a:p>
          <a:p>
            <a:pPr lvl="1"/>
            <a:r>
              <a:rPr lang="en-US" sz="2400" noProof="0" dirty="0"/>
              <a:t>Semantic health group helping us with RDF, RIM-based semantic checking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9784" y="269576"/>
            <a:ext cx="2034746" cy="1252151"/>
          </a:xfrm>
          <a:prstGeom prst="rect">
            <a:avLst/>
          </a:prstGeom>
        </p:spPr>
      </p:pic>
      <p:pic>
        <p:nvPicPr>
          <p:cNvPr id="7170" name="Picture 2" descr="C:\Users\office\AppData\Local\Microsoft\Windows\Temporary Internet Files\Content.IE5\TIOTJVXV\MC90043961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206353"/>
            <a:ext cx="2662267" cy="189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3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Governments</a:t>
            </a:r>
          </a:p>
        </p:txBody>
      </p:sp>
      <p:sp>
        <p:nvSpPr>
          <p:cNvPr id="3" name="Content Placeholder 2"/>
          <p:cNvSpPr>
            <a:spLocks noGrp="1"/>
          </p:cNvSpPr>
          <p:nvPr>
            <p:ph idx="1"/>
          </p:nvPr>
        </p:nvSpPr>
        <p:spPr/>
        <p:txBody>
          <a:bodyPr/>
          <a:lstStyle/>
          <a:p>
            <a:r>
              <a:rPr lang="en-US" noProof="0" dirty="0"/>
              <a:t>US – ONC</a:t>
            </a:r>
          </a:p>
          <a:p>
            <a:pPr lvl="1"/>
            <a:r>
              <a:rPr lang="en-US" noProof="0" dirty="0"/>
              <a:t>Sponsoring 3 projects, including mapping meaningful use to FHIR</a:t>
            </a:r>
          </a:p>
          <a:p>
            <a:r>
              <a:rPr lang="en-US" noProof="0" dirty="0"/>
              <a:t>UK</a:t>
            </a:r>
          </a:p>
          <a:p>
            <a:pPr lvl="1"/>
            <a:r>
              <a:rPr lang="en-US" noProof="0" dirty="0"/>
              <a:t>One implementation live, lots more in the pipeline</a:t>
            </a:r>
          </a:p>
          <a:p>
            <a:r>
              <a:rPr lang="en-US" noProof="0" dirty="0"/>
              <a:t>Lithuania</a:t>
            </a:r>
          </a:p>
          <a:p>
            <a:pPr lvl="1"/>
            <a:r>
              <a:rPr lang="en-US" noProof="0" dirty="0"/>
              <a:t>Chose FHIR as the basis for their national EHR</a:t>
            </a:r>
          </a:p>
          <a:p>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180600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FHIR?</a:t>
            </a:r>
          </a:p>
        </p:txBody>
      </p:sp>
      <p:sp>
        <p:nvSpPr>
          <p:cNvPr id="6" name="Text Placeholder 5"/>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87661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EHR Vendors</a:t>
            </a:r>
          </a:p>
        </p:txBody>
      </p:sp>
      <p:sp>
        <p:nvSpPr>
          <p:cNvPr id="3" name="Content Placeholder 2"/>
          <p:cNvSpPr>
            <a:spLocks noGrp="1"/>
          </p:cNvSpPr>
          <p:nvPr>
            <p:ph idx="1"/>
          </p:nvPr>
        </p:nvSpPr>
        <p:spPr/>
        <p:txBody>
          <a:bodyPr/>
          <a:lstStyle/>
          <a:p>
            <a:r>
              <a:rPr lang="en-US" noProof="0" dirty="0"/>
              <a:t>Many significant EHR vendors have made commitments to FHIR implementation</a:t>
            </a:r>
          </a:p>
          <a:p>
            <a:pPr lvl="1"/>
            <a:r>
              <a:rPr lang="en-US" noProof="0" dirty="0"/>
              <a:t>AllScripts, Cerner, Epic, McKesson, Meditech</a:t>
            </a:r>
          </a:p>
          <a:p>
            <a:r>
              <a:rPr lang="en-US" noProof="0" dirty="0"/>
              <a:t>Voluntarily investing in accelerating the standard</a:t>
            </a:r>
          </a:p>
          <a:p>
            <a:pPr lvl="1"/>
            <a:r>
              <a:rPr lang="en-US" noProof="0" dirty="0"/>
              <a:t>E.g. Argonaut, participating in standards development</a:t>
            </a:r>
          </a:p>
          <a:p>
            <a:pPr lvl="1"/>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18221098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Other support</a:t>
            </a:r>
          </a:p>
        </p:txBody>
      </p:sp>
      <p:sp>
        <p:nvSpPr>
          <p:cNvPr id="3" name="Content Placeholder 2"/>
          <p:cNvSpPr>
            <a:spLocks noGrp="1"/>
          </p:cNvSpPr>
          <p:nvPr>
            <p:ph idx="1"/>
          </p:nvPr>
        </p:nvSpPr>
        <p:spPr/>
        <p:txBody>
          <a:bodyPr/>
          <a:lstStyle/>
          <a:p>
            <a:r>
              <a:rPr lang="en-US" noProof="0" dirty="0"/>
              <a:t>Large and small healthcare organizations</a:t>
            </a:r>
          </a:p>
          <a:p>
            <a:pPr lvl="1"/>
            <a:r>
              <a:rPr lang="en-US" noProof="0" dirty="0"/>
              <a:t>E.g. Mayo, Intermountain Healthcare, University Health Network</a:t>
            </a:r>
          </a:p>
          <a:p>
            <a:r>
              <a:rPr lang="en-US" noProof="0" dirty="0"/>
              <a:t>Small vendors, start-ups</a:t>
            </a:r>
          </a:p>
          <a:p>
            <a:pPr lvl="1"/>
            <a:r>
              <a:rPr lang="en-US" noProof="0" dirty="0"/>
              <a:t>Lots and lots – all over the world</a:t>
            </a:r>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4127529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CDA</a:t>
            </a:r>
          </a:p>
        </p:txBody>
      </p:sp>
      <p:sp>
        <p:nvSpPr>
          <p:cNvPr id="3" name="Content Placeholder 2"/>
          <p:cNvSpPr>
            <a:spLocks noGrp="1"/>
          </p:cNvSpPr>
          <p:nvPr>
            <p:ph idx="1"/>
          </p:nvPr>
        </p:nvSpPr>
        <p:spPr/>
        <p:txBody>
          <a:bodyPr/>
          <a:lstStyle/>
          <a:p>
            <a:r>
              <a:rPr lang="en-US" noProof="0" dirty="0"/>
              <a:t>HL7 developing FHIR profiles for CCDA</a:t>
            </a:r>
          </a:p>
          <a:p>
            <a:pPr lvl="1"/>
            <a:r>
              <a:rPr lang="en-US" noProof="0" dirty="0"/>
              <a:t>Will have key ones present in next STU</a:t>
            </a:r>
          </a:p>
          <a:p>
            <a:pPr lvl="0"/>
            <a:r>
              <a:rPr lang="en-US" noProof="0" dirty="0"/>
              <a:t>HL7 project to define “Clinical Document Architecture” in FHIR</a:t>
            </a:r>
          </a:p>
          <a:p>
            <a:pPr lvl="0"/>
            <a:r>
              <a:rPr lang="en-US" noProof="0" dirty="0"/>
              <a:t>At least 3 projects looking at providing automated transformation between CCDA and FHIR</a:t>
            </a:r>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25089818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HSPC</a:t>
            </a:r>
          </a:p>
        </p:txBody>
      </p:sp>
      <p:sp>
        <p:nvSpPr>
          <p:cNvPr id="3" name="Content Placeholder 2"/>
          <p:cNvSpPr>
            <a:spLocks noGrp="1"/>
          </p:cNvSpPr>
          <p:nvPr>
            <p:ph idx="1"/>
          </p:nvPr>
        </p:nvSpPr>
        <p:spPr/>
        <p:txBody>
          <a:bodyPr/>
          <a:lstStyle/>
          <a:p>
            <a:r>
              <a:rPr lang="en-US" noProof="0" dirty="0"/>
              <a:t>Health Services Platform Consortium</a:t>
            </a:r>
          </a:p>
          <a:p>
            <a:pPr lvl="1"/>
            <a:r>
              <a:rPr lang="en-US" noProof="0" dirty="0"/>
              <a:t>Intermountain Healthcare, Veterans Affairs, Harris, Telus, Dignity Health, IBM, Epic, Cerner, Mayo, HP, Kaiser, +++ (not all are official members)</a:t>
            </a:r>
          </a:p>
          <a:p>
            <a:pPr lvl="1"/>
            <a:r>
              <a:rPr lang="en-US" noProof="0" dirty="0"/>
              <a:t>Leverage FHIR + security and additional layers to allow plug &amp; play EHR modules</a:t>
            </a:r>
          </a:p>
          <a:p>
            <a:pPr lvl="1"/>
            <a:r>
              <a:rPr lang="en-US" noProof="0" dirty="0"/>
              <a:t>Stems from SMART on FHIR work </a:t>
            </a:r>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4130930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a:t>
            </a:r>
            <a:r>
              <a:rPr lang="en-US" baseline="0" noProof="0" dirty="0"/>
              <a:t> 1</a:t>
            </a:r>
            <a:endParaRPr lang="en-US" noProof="0" dirty="0"/>
          </a:p>
        </p:txBody>
      </p:sp>
      <p:sp>
        <p:nvSpPr>
          <p:cNvPr id="3" name="Content Placeholder 2"/>
          <p:cNvSpPr>
            <a:spLocks noGrp="1"/>
          </p:cNvSpPr>
          <p:nvPr>
            <p:ph idx="1"/>
          </p:nvPr>
        </p:nvSpPr>
        <p:spPr/>
        <p:txBody>
          <a:bodyPr/>
          <a:lstStyle/>
          <a:p>
            <a:r>
              <a:rPr lang="en-US" noProof="0" dirty="0"/>
              <a:t>Who</a:t>
            </a:r>
          </a:p>
          <a:p>
            <a:pPr lvl="1"/>
            <a:r>
              <a:rPr lang="en-US" noProof="0" dirty="0"/>
              <a:t>Oridashi – Australian eHealth consultant/vendor</a:t>
            </a:r>
          </a:p>
          <a:p>
            <a:r>
              <a:rPr lang="en-US" noProof="0" dirty="0"/>
              <a:t>What</a:t>
            </a:r>
          </a:p>
          <a:p>
            <a:pPr lvl="1"/>
            <a:r>
              <a:rPr lang="en-US" noProof="0" dirty="0"/>
              <a:t>Use FHIR as primary care EMR integration interface to two leading primary care CISs.</a:t>
            </a:r>
          </a:p>
          <a:p>
            <a:pPr lvl="1"/>
            <a:r>
              <a:rPr lang="en-US" noProof="0" dirty="0"/>
              <a:t>Enables decision support, referral and personal health record portals.</a:t>
            </a:r>
          </a:p>
          <a:p>
            <a:r>
              <a:rPr lang="en-US" noProof="0" dirty="0"/>
              <a:t>When</a:t>
            </a:r>
          </a:p>
          <a:p>
            <a:pPr lvl="1"/>
            <a:r>
              <a:rPr lang="en-US" noProof="0" dirty="0"/>
              <a:t>Full production Fall, 2014</a:t>
            </a:r>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2505533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a:t>
            </a:r>
            <a:r>
              <a:rPr lang="en-US" baseline="0" noProof="0" dirty="0"/>
              <a:t> 2</a:t>
            </a:r>
            <a:endParaRPr lang="en-US" noProof="0" dirty="0"/>
          </a:p>
        </p:txBody>
      </p:sp>
      <p:sp>
        <p:nvSpPr>
          <p:cNvPr id="3" name="Content Placeholder 2"/>
          <p:cNvSpPr>
            <a:spLocks noGrp="1"/>
          </p:cNvSpPr>
          <p:nvPr>
            <p:ph idx="1"/>
          </p:nvPr>
        </p:nvSpPr>
        <p:spPr/>
        <p:txBody>
          <a:bodyPr/>
          <a:lstStyle/>
          <a:p>
            <a:r>
              <a:rPr lang="en-US" sz="2800" noProof="0" dirty="0"/>
              <a:t>Who</a:t>
            </a:r>
          </a:p>
          <a:p>
            <a:pPr lvl="1"/>
            <a:r>
              <a:rPr lang="en-US" sz="2400" noProof="0" dirty="0"/>
              <a:t>Healthcentrix.co – U.S. cloud-based PHR start-up</a:t>
            </a:r>
          </a:p>
          <a:p>
            <a:r>
              <a:rPr lang="en-US" sz="2800" noProof="0" dirty="0"/>
              <a:t>What</a:t>
            </a:r>
          </a:p>
          <a:p>
            <a:pPr lvl="1"/>
            <a:r>
              <a:rPr lang="en-US" sz="2400" noProof="0" dirty="0"/>
              <a:t> Community portal, PHR, mobile health assistant, device aggregator</a:t>
            </a:r>
          </a:p>
          <a:p>
            <a:pPr lvl="2"/>
            <a:r>
              <a:rPr lang="en-US" sz="2000" noProof="0" dirty="0"/>
              <a:t>XDS persistence integrated with a CCDA bridge (HISP Direct and HIE)</a:t>
            </a:r>
          </a:p>
          <a:p>
            <a:pPr lvl="1"/>
            <a:r>
              <a:rPr lang="en-US" sz="2400" noProof="0" dirty="0"/>
              <a:t>Patients, doctors and families share PHI, care plans &amp; patient-generated data</a:t>
            </a:r>
          </a:p>
          <a:p>
            <a:r>
              <a:rPr lang="en-US" sz="2800" noProof="0" dirty="0"/>
              <a:t>When:</a:t>
            </a:r>
          </a:p>
          <a:p>
            <a:pPr lvl="1"/>
            <a:r>
              <a:rPr lang="en-US" sz="2400" noProof="0" dirty="0"/>
              <a:t>Alpha Feb (200 patients);Beta May, Prod: July 2014</a:t>
            </a:r>
          </a:p>
        </p:txBody>
      </p:sp>
      <p:sp>
        <p:nvSpPr>
          <p:cNvPr id="4" name="Slide Number Placeholder 3"/>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34257197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3</a:t>
            </a:r>
          </a:p>
        </p:txBody>
      </p:sp>
      <p:sp>
        <p:nvSpPr>
          <p:cNvPr id="3" name="Content Placeholder 2"/>
          <p:cNvSpPr>
            <a:spLocks noGrp="1"/>
          </p:cNvSpPr>
          <p:nvPr>
            <p:ph idx="1"/>
          </p:nvPr>
        </p:nvSpPr>
        <p:spPr/>
        <p:txBody>
          <a:bodyPr/>
          <a:lstStyle/>
          <a:p>
            <a:r>
              <a:rPr lang="en-US" sz="3100" b="0" i="0" noProof="0" dirty="0">
                <a:solidFill>
                  <a:schemeClr val="tx1"/>
                </a:solidFill>
                <a:effectLst/>
                <a:latin typeface="+mn-lt"/>
                <a:ea typeface="+mn-ea"/>
                <a:cs typeface="+mn-cs"/>
              </a:rPr>
              <a:t>Who</a:t>
            </a:r>
          </a:p>
          <a:p>
            <a:pPr lvl="1"/>
            <a:r>
              <a:rPr lang="en-US" sz="2600" b="0" i="0" noProof="0" dirty="0">
                <a:solidFill>
                  <a:schemeClr val="tx1"/>
                </a:solidFill>
                <a:effectLst/>
                <a:latin typeface="+mn-lt"/>
                <a:ea typeface="+mn-ea"/>
                <a:cs typeface="+mn-cs"/>
              </a:rPr>
              <a:t>Choice-Hospital-Systems &amp; Health Samurai (USA)</a:t>
            </a:r>
          </a:p>
          <a:p>
            <a:r>
              <a:rPr lang="en-US" sz="3100" b="0" i="0" noProof="0" dirty="0">
                <a:solidFill>
                  <a:schemeClr val="tx1"/>
                </a:solidFill>
                <a:effectLst/>
                <a:latin typeface="+mn-lt"/>
                <a:ea typeface="+mn-ea"/>
                <a:cs typeface="+mn-cs"/>
              </a:rPr>
              <a:t>What: </a:t>
            </a:r>
          </a:p>
          <a:p>
            <a:pPr lvl="1"/>
            <a:r>
              <a:rPr lang="en-US" sz="2600" b="0" i="0" noProof="0" dirty="0">
                <a:solidFill>
                  <a:schemeClr val="tx1"/>
                </a:solidFill>
                <a:effectLst/>
                <a:latin typeface="+mn-lt"/>
                <a:ea typeface="+mn-ea"/>
                <a:cs typeface="+mn-cs"/>
              </a:rPr>
              <a:t>CCHIT certified  cloud-based EHR  system </a:t>
            </a:r>
          </a:p>
          <a:p>
            <a:pPr lvl="1"/>
            <a:r>
              <a:rPr lang="en-US" b="0" i="0" noProof="0" dirty="0">
                <a:solidFill>
                  <a:schemeClr val="tx1"/>
                </a:solidFill>
                <a:effectLst/>
                <a:latin typeface="+mn-lt"/>
                <a:ea typeface="+mn-ea"/>
                <a:cs typeface="+mn-cs"/>
              </a:rPr>
              <a:t>Open source FHIR server implementation</a:t>
            </a:r>
          </a:p>
          <a:p>
            <a:r>
              <a:rPr lang="en-US" sz="3600" noProof="0" dirty="0"/>
              <a:t>When</a:t>
            </a:r>
          </a:p>
          <a:p>
            <a:pPr lvl="1"/>
            <a:r>
              <a:rPr lang="en-US" noProof="0" dirty="0"/>
              <a:t>Available Fall 2014.  Enhancing to support LOINC, SNOMED and advanced search and plug-ins for CDA, v2</a:t>
            </a:r>
          </a:p>
        </p:txBody>
      </p:sp>
      <p:sp>
        <p:nvSpPr>
          <p:cNvPr id="4" name="Slide Number Placeholder 3"/>
          <p:cNvSpPr>
            <a:spLocks noGrp="1"/>
          </p:cNvSpPr>
          <p:nvPr>
            <p:ph type="sldNum" sz="quarter" idx="4"/>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28545409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4</a:t>
            </a:r>
          </a:p>
        </p:txBody>
      </p:sp>
      <p:sp>
        <p:nvSpPr>
          <p:cNvPr id="3" name="Content Placeholder 2"/>
          <p:cNvSpPr>
            <a:spLocks noGrp="1"/>
          </p:cNvSpPr>
          <p:nvPr>
            <p:ph idx="1"/>
          </p:nvPr>
        </p:nvSpPr>
        <p:spPr/>
        <p:txBody>
          <a:bodyPr/>
          <a:lstStyle/>
          <a:p>
            <a:r>
              <a:rPr lang="en-US" sz="3100" i="0" u="none" noProof="0" dirty="0">
                <a:solidFill>
                  <a:schemeClr val="tx1"/>
                </a:solidFill>
                <a:effectLst/>
                <a:latin typeface="+mn-lt"/>
                <a:ea typeface="+mn-ea"/>
                <a:cs typeface="+mn-cs"/>
              </a:rPr>
              <a:t>Who</a:t>
            </a:r>
          </a:p>
          <a:p>
            <a:pPr lvl="1"/>
            <a:r>
              <a:rPr lang="en-US" sz="2600" b="0" i="0" u="none" noProof="0" dirty="0">
                <a:solidFill>
                  <a:schemeClr val="tx1"/>
                </a:solidFill>
                <a:effectLst/>
                <a:latin typeface="+mn-lt"/>
                <a:ea typeface="+mn-ea"/>
                <a:cs typeface="+mn-cs"/>
              </a:rPr>
              <a:t>Health &amp; Social Care Information Centre (England)</a:t>
            </a:r>
          </a:p>
          <a:p>
            <a:r>
              <a:rPr lang="en-US" sz="3100" b="0" i="0" noProof="0" dirty="0">
                <a:solidFill>
                  <a:schemeClr val="tx1"/>
                </a:solidFill>
                <a:effectLst/>
                <a:latin typeface="+mn-lt"/>
                <a:ea typeface="+mn-ea"/>
                <a:cs typeface="+mn-cs"/>
              </a:rPr>
              <a:t>What</a:t>
            </a:r>
          </a:p>
          <a:p>
            <a:pPr lvl="1"/>
            <a:r>
              <a:rPr lang="en-US" sz="2600" b="0" i="0" noProof="0" dirty="0">
                <a:solidFill>
                  <a:schemeClr val="tx1"/>
                </a:solidFill>
                <a:effectLst/>
                <a:latin typeface="+mn-lt"/>
                <a:ea typeface="+mn-ea"/>
                <a:cs typeface="+mn-cs"/>
              </a:rPr>
              <a:t>National risk registry (profiling using Forge). </a:t>
            </a:r>
          </a:p>
          <a:p>
            <a:pPr lvl="1"/>
            <a:r>
              <a:rPr lang="en-US" sz="2600" b="0" i="0" noProof="0" dirty="0">
                <a:solidFill>
                  <a:schemeClr val="tx1"/>
                </a:solidFill>
                <a:effectLst/>
                <a:latin typeface="+mn-lt"/>
                <a:ea typeface="+mn-ea"/>
                <a:cs typeface="+mn-cs"/>
              </a:rPr>
              <a:t>RESTful API for primary care.  Initial focus on demographics + appointments, then health summaries, vaccinations, meds</a:t>
            </a:r>
          </a:p>
          <a:p>
            <a:r>
              <a:rPr lang="en-US" noProof="0" dirty="0"/>
              <a:t>When</a:t>
            </a:r>
          </a:p>
          <a:p>
            <a:pPr lvl="1"/>
            <a:r>
              <a:rPr lang="en-US" b="0" i="0" noProof="0" dirty="0">
                <a:solidFill>
                  <a:schemeClr val="tx1"/>
                </a:solidFill>
                <a:effectLst/>
                <a:latin typeface="+mn-lt"/>
                <a:ea typeface="+mn-ea"/>
                <a:cs typeface="+mn-cs"/>
              </a:rPr>
              <a:t>Risk registry by summer 2015, API “in progress”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25881283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5</a:t>
            </a:r>
          </a:p>
        </p:txBody>
      </p:sp>
      <p:sp>
        <p:nvSpPr>
          <p:cNvPr id="3" name="Content Placeholder 2"/>
          <p:cNvSpPr>
            <a:spLocks noGrp="1"/>
          </p:cNvSpPr>
          <p:nvPr>
            <p:ph idx="1"/>
          </p:nvPr>
        </p:nvSpPr>
        <p:spPr/>
        <p:txBody>
          <a:bodyPr/>
          <a:lstStyle/>
          <a:p>
            <a:r>
              <a:rPr lang="en-US" noProof="0" dirty="0"/>
              <a:t>Who</a:t>
            </a:r>
          </a:p>
          <a:p>
            <a:pPr lvl="1"/>
            <a:r>
              <a:rPr lang="en-US" noProof="0" dirty="0"/>
              <a:t>Intermountain Health</a:t>
            </a:r>
            <a:r>
              <a:rPr lang="en-US" baseline="0" noProof="0" dirty="0"/>
              <a:t>care</a:t>
            </a:r>
            <a:r>
              <a:rPr lang="en-US" noProof="0" dirty="0"/>
              <a:t> – provider org</a:t>
            </a:r>
            <a:r>
              <a:rPr lang="en-US" baseline="0" noProof="0" dirty="0"/>
              <a:t> (USA)</a:t>
            </a:r>
          </a:p>
          <a:p>
            <a:pPr lvl="0"/>
            <a:r>
              <a:rPr lang="en-US" baseline="0" noProof="0" dirty="0"/>
              <a:t>What</a:t>
            </a:r>
          </a:p>
          <a:p>
            <a:pPr lvl="1" rtl="0" eaLnBrk="1" fontAlgn="base" hangingPunct="1"/>
            <a:r>
              <a:rPr lang="en-US" sz="2600" noProof="0" dirty="0">
                <a:solidFill>
                  <a:schemeClr val="tx1"/>
                </a:solidFill>
                <a:effectLst/>
                <a:latin typeface="+mn-lt"/>
                <a:ea typeface="+mn-ea"/>
                <a:cs typeface="+mn-cs"/>
              </a:rPr>
              <a:t>Converting 3000+ detailed clinical models and their accompanying value sets to FHIR</a:t>
            </a:r>
            <a:endParaRPr lang="en-US" sz="2600" noProof="0" dirty="0">
              <a:effectLst/>
            </a:endParaRPr>
          </a:p>
          <a:p>
            <a:pPr lvl="1"/>
            <a:r>
              <a:rPr lang="en-US" sz="2700" noProof="0" dirty="0">
                <a:solidFill>
                  <a:schemeClr val="tx1"/>
                </a:solidFill>
                <a:effectLst/>
                <a:latin typeface="+mn-lt"/>
                <a:ea typeface="+mn-ea"/>
                <a:cs typeface="+mn-cs"/>
              </a:rPr>
              <a:t>Plan to use them with HSPCS</a:t>
            </a:r>
            <a:endParaRPr lang="en-US" baseline="0" noProof="0" dirty="0"/>
          </a:p>
          <a:p>
            <a:pPr lvl="0"/>
            <a:r>
              <a:rPr lang="en-US" baseline="0" noProof="0" dirty="0"/>
              <a:t>When</a:t>
            </a:r>
          </a:p>
          <a:p>
            <a:pPr lvl="1"/>
            <a:r>
              <a:rPr lang="en-US" baseline="0" noProof="0" dirty="0"/>
              <a:t>Completed public review in 2015</a:t>
            </a:r>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2909846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6</a:t>
            </a:r>
          </a:p>
        </p:txBody>
      </p:sp>
      <p:sp>
        <p:nvSpPr>
          <p:cNvPr id="3" name="Content Placeholder 2"/>
          <p:cNvSpPr>
            <a:spLocks noGrp="1"/>
          </p:cNvSpPr>
          <p:nvPr>
            <p:ph idx="1"/>
          </p:nvPr>
        </p:nvSpPr>
        <p:spPr/>
        <p:txBody>
          <a:bodyPr/>
          <a:lstStyle/>
          <a:p>
            <a:r>
              <a:rPr lang="en-US" noProof="0" dirty="0"/>
              <a:t>Who</a:t>
            </a:r>
          </a:p>
          <a:p>
            <a:pPr lvl="1"/>
            <a:r>
              <a:rPr lang="en-US" noProof="0" dirty="0"/>
              <a:t>Orion Health - vendor (New Zealand)</a:t>
            </a:r>
          </a:p>
          <a:p>
            <a:r>
              <a:rPr lang="en-US" noProof="0" dirty="0"/>
              <a:t>What</a:t>
            </a:r>
          </a:p>
          <a:p>
            <a:pPr lvl="1"/>
            <a:r>
              <a:rPr lang="en-US" noProof="0" dirty="0"/>
              <a:t>Updates to Integration engine to map v2 to FHIR</a:t>
            </a:r>
          </a:p>
          <a:p>
            <a:pPr lvl="1"/>
            <a:r>
              <a:rPr lang="en-US" noProof="0" dirty="0"/>
              <a:t>Read APIs for all CDR models</a:t>
            </a:r>
          </a:p>
          <a:p>
            <a:pPr lvl="1"/>
            <a:r>
              <a:rPr lang="en-US" noProof="0" dirty="0"/>
              <a:t>iOS Application to expose HealthKit data over FHIR to cloud based repository for viewing by patient and authorized providers</a:t>
            </a:r>
          </a:p>
          <a:p>
            <a:r>
              <a:rPr lang="en-US" noProof="0" dirty="0"/>
              <a:t>When</a:t>
            </a:r>
          </a:p>
          <a:p>
            <a:pPr lvl="1"/>
            <a:r>
              <a:rPr lang="en-US" noProof="0" dirty="0"/>
              <a:t>Engine – Q2 2015, APIs Q3, iOS Q4</a:t>
            </a:r>
          </a:p>
        </p:txBody>
      </p:sp>
      <p:sp>
        <p:nvSpPr>
          <p:cNvPr id="4" name="Slide Number Placeholder 3"/>
          <p:cNvSpPr>
            <a:spLocks noGrp="1"/>
          </p:cNvSpPr>
          <p:nvPr>
            <p:ph type="sldNum" sz="quarter" idx="4"/>
          </p:nvPr>
        </p:nvSpPr>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val="142095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9</a:t>
            </a:fld>
            <a:endParaRPr lang="en-CA" dirty="0"/>
          </a:p>
        </p:txBody>
      </p:sp>
      <p:sp>
        <p:nvSpPr>
          <p:cNvPr id="4" name="Title 3"/>
          <p:cNvSpPr>
            <a:spLocks noGrp="1"/>
          </p:cNvSpPr>
          <p:nvPr>
            <p:ph type="title"/>
          </p:nvPr>
        </p:nvSpPr>
        <p:spPr>
          <a:xfrm>
            <a:off x="388014" y="5949280"/>
            <a:ext cx="6552728" cy="532070"/>
          </a:xfrm>
        </p:spPr>
        <p:txBody>
          <a:bodyPr anchor="b"/>
          <a:lstStyle/>
          <a:p>
            <a:r>
              <a:rPr lang="en-US" sz="2400" noProof="0" dirty="0">
                <a:solidFill>
                  <a:schemeClr val="tx1"/>
                </a:solidFill>
              </a:rPr>
              <a:t>http://xkcd.com/927</a:t>
            </a: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04664"/>
            <a:ext cx="8403814" cy="47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252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7</a:t>
            </a:r>
          </a:p>
        </p:txBody>
      </p:sp>
      <p:sp>
        <p:nvSpPr>
          <p:cNvPr id="3" name="Content Placeholder 2"/>
          <p:cNvSpPr>
            <a:spLocks noGrp="1"/>
          </p:cNvSpPr>
          <p:nvPr>
            <p:ph idx="1"/>
          </p:nvPr>
        </p:nvSpPr>
        <p:spPr/>
        <p:txBody>
          <a:bodyPr/>
          <a:lstStyle/>
          <a:p>
            <a:r>
              <a:rPr lang="en-US" noProof="0" dirty="0"/>
              <a:t>Who</a:t>
            </a:r>
          </a:p>
          <a:p>
            <a:pPr lvl="1"/>
            <a:r>
              <a:rPr lang="en-US" noProof="0" dirty="0"/>
              <a:t>University Health Network (Canada)</a:t>
            </a:r>
          </a:p>
          <a:p>
            <a:pPr lvl="0"/>
            <a:r>
              <a:rPr lang="en-US" noProof="0" dirty="0"/>
              <a:t>What</a:t>
            </a:r>
          </a:p>
          <a:p>
            <a:pPr lvl="1"/>
            <a:r>
              <a:rPr lang="en-US" noProof="0" dirty="0"/>
              <a:t>Replace existing custom SOAP interface to back-end systems (CDR, EMPI, HIS, etc.)</a:t>
            </a:r>
          </a:p>
          <a:p>
            <a:pPr lvl="0"/>
            <a:r>
              <a:rPr lang="en-US" noProof="0" dirty="0"/>
              <a:t>When</a:t>
            </a:r>
          </a:p>
          <a:p>
            <a:pPr marL="742950" marR="0" lvl="1" indent="-28575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Ø"/>
              <a:tabLst/>
              <a:defRPr/>
            </a:pPr>
            <a:r>
              <a:rPr lang="en-US" sz="2600" noProof="0" dirty="0">
                <a:solidFill>
                  <a:schemeClr val="tx1"/>
                </a:solidFill>
                <a:effectLst/>
                <a:latin typeface="+mn-lt"/>
              </a:rPr>
              <a:t>Production:</a:t>
            </a:r>
          </a:p>
          <a:p>
            <a:pPr lvl="2" indent="-285750">
              <a:buClr>
                <a:schemeClr val="accent1"/>
              </a:buClr>
              <a:buSzPct val="65000"/>
              <a:buFont typeface="Wingdings" pitchFamily="2" charset="2"/>
              <a:buChar char="Ø"/>
              <a:defRPr/>
            </a:pPr>
            <a:r>
              <a:rPr lang="en-US" noProof="0" dirty="0"/>
              <a:t>Registration/ADT, Clinical Document and Med order clinical portal portion production (2014)</a:t>
            </a:r>
          </a:p>
          <a:p>
            <a:pPr lvl="2" indent="-285750">
              <a:buClr>
                <a:schemeClr val="accent1"/>
              </a:buClr>
              <a:buSzPct val="65000"/>
              <a:buFont typeface="Wingdings" pitchFamily="2" charset="2"/>
              <a:buChar char="Ø"/>
              <a:defRPr/>
            </a:pPr>
            <a:r>
              <a:rPr lang="en-US" noProof="0" dirty="0"/>
              <a:t>Electronic discharge &amp; medication summary</a:t>
            </a:r>
          </a:p>
        </p:txBody>
      </p:sp>
      <p:sp>
        <p:nvSpPr>
          <p:cNvPr id="4" name="Slide Number Placeholder 3"/>
          <p:cNvSpPr>
            <a:spLocks noGrp="1"/>
          </p:cNvSpPr>
          <p:nvPr>
            <p:ph type="sldNum" sz="quarter" idx="4"/>
          </p:nvPr>
        </p:nvSpPr>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3373357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8</a:t>
            </a:r>
          </a:p>
        </p:txBody>
      </p:sp>
      <p:sp>
        <p:nvSpPr>
          <p:cNvPr id="3" name="Content Placeholder 2"/>
          <p:cNvSpPr>
            <a:spLocks noGrp="1"/>
          </p:cNvSpPr>
          <p:nvPr>
            <p:ph idx="1"/>
          </p:nvPr>
        </p:nvSpPr>
        <p:spPr/>
        <p:txBody>
          <a:bodyPr/>
          <a:lstStyle/>
          <a:p>
            <a:r>
              <a:rPr lang="en-US" noProof="0" dirty="0"/>
              <a:t>Who</a:t>
            </a:r>
          </a:p>
          <a:p>
            <a:pPr lvl="1"/>
            <a:r>
              <a:rPr lang="en-US" noProof="0" dirty="0"/>
              <a:t>UNICEF, USAID, IntraHealth, OpenMRS, +++</a:t>
            </a:r>
          </a:p>
          <a:p>
            <a:r>
              <a:rPr lang="en-US" noProof="0" dirty="0"/>
              <a:t>What</a:t>
            </a:r>
          </a:p>
          <a:p>
            <a:pPr lvl="1"/>
            <a:r>
              <a:rPr lang="en-US" noProof="0" dirty="0"/>
              <a:t>Sharing Practitioner, Location &amp; Organization registry information over IHE’s CSD to SMS applications for front-line Ebola healthcare workers</a:t>
            </a:r>
          </a:p>
          <a:p>
            <a:r>
              <a:rPr lang="en-US" noProof="0" dirty="0"/>
              <a:t>When (2015)</a:t>
            </a:r>
          </a:p>
          <a:p>
            <a:pPr lvl="1"/>
            <a:r>
              <a:rPr lang="en-US" noProof="0" dirty="0"/>
              <a:t>Prod: Liberia in Aug.; Sierra Leonne, Guinea fall</a:t>
            </a:r>
          </a:p>
          <a:p>
            <a:pPr lvl="1"/>
            <a:r>
              <a:rPr lang="en-US" noProof="0" dirty="0"/>
              <a:t>Rollout &amp; expansion in several more countries</a:t>
            </a:r>
            <a:br>
              <a:rPr lang="en-US" noProof="0" dirty="0"/>
            </a:br>
            <a:r>
              <a:rPr lang="en-US" noProof="0" dirty="0"/>
              <a:t>over subsequent months</a:t>
            </a:r>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24659092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Case study takeaways</a:t>
            </a:r>
          </a:p>
        </p:txBody>
      </p:sp>
      <p:sp>
        <p:nvSpPr>
          <p:cNvPr id="3" name="Content Placeholder 2"/>
          <p:cNvSpPr>
            <a:spLocks noGrp="1"/>
          </p:cNvSpPr>
          <p:nvPr>
            <p:ph idx="1"/>
          </p:nvPr>
        </p:nvSpPr>
        <p:spPr/>
        <p:txBody>
          <a:bodyPr/>
          <a:lstStyle/>
          <a:p>
            <a:r>
              <a:rPr lang="en-US" noProof="0" dirty="0"/>
              <a:t>Broad international interest</a:t>
            </a:r>
          </a:p>
          <a:p>
            <a:r>
              <a:rPr lang="en-US" noProof="0" dirty="0"/>
              <a:t>Wide range of engagement</a:t>
            </a:r>
          </a:p>
          <a:p>
            <a:pPr lvl="1"/>
            <a:r>
              <a:rPr lang="en-US" noProof="0" dirty="0"/>
              <a:t>National initiatives</a:t>
            </a:r>
          </a:p>
          <a:p>
            <a:pPr lvl="1"/>
            <a:r>
              <a:rPr lang="en-US" noProof="0" dirty="0"/>
              <a:t>Care</a:t>
            </a:r>
            <a:r>
              <a:rPr lang="en-US" baseline="0" noProof="0" dirty="0"/>
              <a:t> provider organizations</a:t>
            </a:r>
          </a:p>
          <a:p>
            <a:pPr lvl="1"/>
            <a:r>
              <a:rPr lang="en-US" baseline="0" noProof="0" dirty="0"/>
              <a:t>Small vendors/entrepreneurs</a:t>
            </a:r>
          </a:p>
          <a:p>
            <a:pPr lvl="0"/>
            <a:r>
              <a:rPr lang="en-US" noProof="0" dirty="0"/>
              <a:t>Mixture of green-field and upgrading existing systems</a:t>
            </a:r>
          </a:p>
          <a:p>
            <a:pPr lvl="0"/>
            <a:r>
              <a:rPr lang="en-US" noProof="0" dirty="0"/>
              <a:t>All with short times to production</a:t>
            </a:r>
          </a:p>
          <a:p>
            <a:pPr lvl="0"/>
            <a:r>
              <a:rPr lang="en-US" noProof="0" dirty="0"/>
              <a:t>Baby steps to full commitment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92</a:t>
            </a:fld>
            <a:endParaRPr lang="en-CA" dirty="0"/>
          </a:p>
        </p:txBody>
      </p:sp>
    </p:spTree>
    <p:extLst>
      <p:ext uri="{BB962C8B-B14F-4D97-AF65-F5344CB8AC3E}">
        <p14:creationId xmlns:p14="http://schemas.microsoft.com/office/powerpoint/2010/main" val="3075466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Additional insights</a:t>
            </a:r>
          </a:p>
        </p:txBody>
      </p:sp>
      <p:sp>
        <p:nvSpPr>
          <p:cNvPr id="3" name="Content Placeholder 2"/>
          <p:cNvSpPr>
            <a:spLocks noGrp="1"/>
          </p:cNvSpPr>
          <p:nvPr>
            <p:ph idx="1"/>
          </p:nvPr>
        </p:nvSpPr>
        <p:spPr/>
        <p:txBody>
          <a:bodyPr/>
          <a:lstStyle/>
          <a:p>
            <a:r>
              <a:rPr lang="en-CA" dirty="0"/>
              <a:t>Furore Executive </a:t>
            </a:r>
            <a:r>
              <a:rPr lang="en-CA"/>
              <a:t>Videos series</a:t>
            </a:r>
            <a:endParaRPr lang="en-CA" dirty="0">
              <a:hlinkClick r:id="rId2"/>
            </a:endParaRPr>
          </a:p>
          <a:p>
            <a:pPr lvl="1"/>
            <a:r>
              <a:rPr lang="en-CA" dirty="0">
                <a:hlinkClick r:id="rId2"/>
              </a:rPr>
              <a:t>http://fhir.furore.com/Education#videos</a:t>
            </a:r>
            <a:endParaRPr lang="en-CA" dirty="0"/>
          </a:p>
          <a:p>
            <a:endParaRPr lang="en-CA" dirty="0"/>
          </a:p>
          <a:p>
            <a:r>
              <a:rPr lang="en-CA" dirty="0"/>
              <a:t>FHIR Applications Roundtable (Jul 2016)</a:t>
            </a:r>
          </a:p>
          <a:p>
            <a:pPr lvl="1"/>
            <a:r>
              <a:rPr lang="en-CA" dirty="0">
                <a:hlinkClick r:id="rId3"/>
              </a:rPr>
              <a:t>https://www.pathlms.com/hl7/courses/3152</a:t>
            </a:r>
            <a:endParaRPr lang="en-CA" dirty="0"/>
          </a:p>
          <a:p>
            <a:pPr lvl="1"/>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93</a:t>
            </a:fld>
            <a:endParaRPr lang="en-CA" dirty="0"/>
          </a:p>
        </p:txBody>
      </p:sp>
    </p:spTree>
    <p:extLst>
      <p:ext uri="{BB962C8B-B14F-4D97-AF65-F5344CB8AC3E}">
        <p14:creationId xmlns:p14="http://schemas.microsoft.com/office/powerpoint/2010/main" val="15642710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Risks</a:t>
            </a:r>
          </a:p>
        </p:txBody>
      </p:sp>
      <p:sp>
        <p:nvSpPr>
          <p:cNvPr id="5" name="Text Placeholder 4"/>
          <p:cNvSpPr>
            <a:spLocks noGrp="1"/>
          </p:cNvSpPr>
          <p:nvPr>
            <p:ph type="body" idx="1"/>
          </p:nvPr>
        </p:nvSpPr>
        <p:spPr/>
        <p:txBody>
          <a:bodyPr/>
          <a:lstStyle/>
          <a:p>
            <a:r>
              <a:rPr lang="en-US" noProof="0" dirty="0"/>
              <a:t>And mitigations</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94</a:t>
            </a:fld>
            <a:endParaRPr lang="en-CA" dirty="0"/>
          </a:p>
        </p:txBody>
      </p:sp>
    </p:spTree>
    <p:extLst>
      <p:ext uri="{BB962C8B-B14F-4D97-AF65-F5344CB8AC3E}">
        <p14:creationId xmlns:p14="http://schemas.microsoft.com/office/powerpoint/2010/main" val="990579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Risks with FHIR</a:t>
            </a:r>
          </a:p>
        </p:txBody>
      </p:sp>
      <p:sp>
        <p:nvSpPr>
          <p:cNvPr id="5" name="Content Placeholder 4"/>
          <p:cNvSpPr>
            <a:spLocks noGrp="1"/>
          </p:cNvSpPr>
          <p:nvPr>
            <p:ph idx="1"/>
          </p:nvPr>
        </p:nvSpPr>
        <p:spPr/>
        <p:txBody>
          <a:bodyPr/>
          <a:lstStyle/>
          <a:p>
            <a:r>
              <a:rPr lang="en-US" noProof="0" dirty="0"/>
              <a:t>FHIR is new</a:t>
            </a:r>
          </a:p>
          <a:p>
            <a:pPr lvl="1"/>
            <a:r>
              <a:rPr lang="en-US" noProof="0" dirty="0"/>
              <a:t>Be ready to migrate</a:t>
            </a:r>
          </a:p>
          <a:p>
            <a:pPr lvl="1"/>
            <a:r>
              <a:rPr lang="en-US" noProof="0" dirty="0"/>
              <a:t>Caution for mission critical applications</a:t>
            </a:r>
          </a:p>
          <a:p>
            <a:r>
              <a:rPr lang="en-US" noProof="0" dirty="0"/>
              <a:t>FHIR is cool</a:t>
            </a:r>
          </a:p>
          <a:p>
            <a:pPr lvl="1"/>
            <a:r>
              <a:rPr lang="en-US" noProof="0" dirty="0"/>
              <a:t>Be realistic about what’s achievable</a:t>
            </a:r>
          </a:p>
          <a:p>
            <a:pPr lvl="1"/>
            <a:r>
              <a:rPr lang="en-US" noProof="0" dirty="0"/>
              <a:t>Work with others (HL7, IHE, etc.) to build profiles</a:t>
            </a:r>
          </a:p>
          <a:p>
            <a:r>
              <a:rPr lang="en-US" noProof="0" dirty="0"/>
              <a:t>FHIR is coming</a:t>
            </a:r>
          </a:p>
          <a:p>
            <a:pPr lvl="1"/>
            <a:r>
              <a:rPr lang="en-US" noProof="0" dirty="0"/>
              <a:t>At minimum, monitor</a:t>
            </a:r>
          </a:p>
          <a:p>
            <a:pPr lvl="1"/>
            <a:r>
              <a:rPr lang="en-US" noProof="0" dirty="0"/>
              <a:t>Consider whether to pilot to build experience</a:t>
            </a:r>
          </a:p>
        </p:txBody>
      </p:sp>
    </p:spTree>
    <p:extLst>
      <p:ext uri="{BB962C8B-B14F-4D97-AF65-F5344CB8AC3E}">
        <p14:creationId xmlns:p14="http://schemas.microsoft.com/office/powerpoint/2010/main" val="431099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a:t>
            </a:r>
          </a:p>
        </p:txBody>
      </p:sp>
      <p:sp>
        <p:nvSpPr>
          <p:cNvPr id="5" name="Text Placeholder 4"/>
          <p:cNvSpPr>
            <a:spLocks noGrp="1"/>
          </p:cNvSpPr>
          <p:nvPr>
            <p:ph type="body" idx="1"/>
          </p:nvPr>
        </p:nvSpPr>
        <p:spPr/>
        <p:txBody>
          <a:bodyPr/>
          <a:lstStyle/>
          <a:p>
            <a:r>
              <a:rPr lang="en-US" noProof="0" dirty="0"/>
              <a:t>For you and your organization</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96</a:t>
            </a:fld>
            <a:endParaRPr lang="en-CA" dirty="0"/>
          </a:p>
        </p:txBody>
      </p:sp>
    </p:spTree>
    <p:extLst>
      <p:ext uri="{BB962C8B-B14F-4D97-AF65-F5344CB8AC3E}">
        <p14:creationId xmlns:p14="http://schemas.microsoft.com/office/powerpoint/2010/main" val="25803312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a:t>
            </a:r>
          </a:p>
        </p:txBody>
      </p:sp>
      <p:sp>
        <p:nvSpPr>
          <p:cNvPr id="3" name="Content Placeholder 2"/>
          <p:cNvSpPr>
            <a:spLocks noGrp="1"/>
          </p:cNvSpPr>
          <p:nvPr>
            <p:ph idx="1"/>
          </p:nvPr>
        </p:nvSpPr>
        <p:spPr/>
        <p:txBody>
          <a:bodyPr/>
          <a:lstStyle/>
          <a:p>
            <a:r>
              <a:rPr lang="en-US" sz="2400" noProof="0" dirty="0"/>
              <a:t>Is this something your organization wants/needs to track?</a:t>
            </a:r>
          </a:p>
          <a:p>
            <a:r>
              <a:rPr lang="en-US" sz="2400" noProof="0" dirty="0"/>
              <a:t>Monitor</a:t>
            </a:r>
          </a:p>
          <a:p>
            <a:pPr lvl="1"/>
            <a:r>
              <a:rPr lang="en-US" sz="1900" noProof="0" dirty="0"/>
              <a:t>Have someone sign up to the FHIR list</a:t>
            </a:r>
            <a:br>
              <a:rPr lang="en-US" sz="1900" noProof="0" dirty="0"/>
            </a:br>
            <a:r>
              <a:rPr lang="en-US" sz="1900" noProof="0" dirty="0"/>
              <a:t>or Zulip chats</a:t>
            </a:r>
          </a:p>
          <a:p>
            <a:pPr marL="457200" lvl="1" indent="0">
              <a:buNone/>
            </a:pPr>
            <a:r>
              <a:rPr lang="en-US" sz="1900" noProof="0" dirty="0"/>
              <a:t>	(instructions on the wiki)</a:t>
            </a:r>
          </a:p>
          <a:p>
            <a:pPr lvl="2"/>
            <a:r>
              <a:rPr lang="en-US" sz="1800" noProof="0" dirty="0">
                <a:hlinkClick r:id="rId2"/>
              </a:rPr>
              <a:t>http://wiki.hl7.org?title=FHIR</a:t>
            </a:r>
            <a:endParaRPr lang="en-US" sz="1700" noProof="0" dirty="0"/>
          </a:p>
          <a:p>
            <a:r>
              <a:rPr lang="en-US" sz="2400" noProof="0" dirty="0"/>
              <a:t>Engage</a:t>
            </a:r>
          </a:p>
          <a:p>
            <a:pPr lvl="1"/>
            <a:r>
              <a:rPr lang="en-US" sz="1900" noProof="0" dirty="0"/>
              <a:t>Have someone read through the specs</a:t>
            </a:r>
          </a:p>
          <a:p>
            <a:pPr lvl="1"/>
            <a:r>
              <a:rPr lang="en-US" sz="1900" noProof="0" dirty="0"/>
              <a:t>Send someone to development tutorials</a:t>
            </a:r>
          </a:p>
          <a:p>
            <a:pPr lvl="1"/>
            <a:r>
              <a:rPr lang="en-US" sz="1900" noProof="0" dirty="0"/>
              <a:t>Have your organization participate in or observe a connectathon</a:t>
            </a:r>
          </a:p>
          <a:p>
            <a:pPr lvl="1"/>
            <a:r>
              <a:rPr lang="en-US" sz="1900" noProof="0" dirty="0"/>
              <a:t>Participate in the upcoming STU ballot</a:t>
            </a:r>
          </a:p>
        </p:txBody>
      </p:sp>
      <p:sp>
        <p:nvSpPr>
          <p:cNvPr id="4" name="Slide Number Placeholder 3"/>
          <p:cNvSpPr>
            <a:spLocks noGrp="1"/>
          </p:cNvSpPr>
          <p:nvPr>
            <p:ph type="sldNum" sz="quarter" idx="4"/>
          </p:nvPr>
        </p:nvSpPr>
        <p:spPr/>
        <p:txBody>
          <a:bodyPr/>
          <a:lstStyle/>
          <a:p>
            <a:fld id="{5CC3E5C4-3E2B-40F1-9F2B-C46CEB0C88DF}" type="slidenum">
              <a:rPr lang="en-CA" smtClean="0"/>
              <a:pPr/>
              <a:t>97</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4110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Education opportunities</a:t>
            </a:r>
            <a:endParaRPr lang="en-US" b="1" noProof="0" dirty="0"/>
          </a:p>
        </p:txBody>
      </p:sp>
      <p:sp>
        <p:nvSpPr>
          <p:cNvPr id="3" name="Content Placeholder 2"/>
          <p:cNvSpPr>
            <a:spLocks noGrp="1"/>
          </p:cNvSpPr>
          <p:nvPr>
            <p:ph idx="1"/>
          </p:nvPr>
        </p:nvSpPr>
        <p:spPr/>
        <p:txBody>
          <a:bodyPr/>
          <a:lstStyle/>
          <a:p>
            <a:r>
              <a:rPr lang="en-US" sz="2400" noProof="0" dirty="0"/>
              <a:t>Attend a Working Group Meeting</a:t>
            </a:r>
          </a:p>
          <a:p>
            <a:pPr lvl="1"/>
            <a:r>
              <a:rPr lang="en-US" sz="1900" noProof="0" dirty="0"/>
              <a:t>Tutorials, </a:t>
            </a:r>
            <a:r>
              <a:rPr lang="en-US" sz="1900" b="1" noProof="0" dirty="0" err="1"/>
              <a:t>Connectathons</a:t>
            </a:r>
            <a:endParaRPr lang="en-US" sz="1900" noProof="0" dirty="0"/>
          </a:p>
          <a:p>
            <a:pPr lvl="1"/>
            <a:r>
              <a:rPr lang="en-US" sz="1900" dirty="0"/>
              <a:t>Jan 13-20 San Antonio</a:t>
            </a:r>
          </a:p>
          <a:p>
            <a:pPr lvl="1"/>
            <a:r>
              <a:rPr lang="en-US" sz="1900" noProof="0" dirty="0"/>
              <a:t>May 5-12 Madrid</a:t>
            </a:r>
          </a:p>
          <a:p>
            <a:r>
              <a:rPr lang="en-US" sz="2400" noProof="0" dirty="0"/>
              <a:t>Attend an Implementation Workshop</a:t>
            </a:r>
          </a:p>
          <a:p>
            <a:pPr lvl="1"/>
            <a:r>
              <a:rPr lang="en-US" sz="1900" noProof="0" dirty="0"/>
              <a:t>Intensive tutorials, hands-on</a:t>
            </a:r>
          </a:p>
          <a:p>
            <a:pPr lvl="1"/>
            <a:r>
              <a:rPr lang="en-US" sz="1900" dirty="0"/>
              <a:t>Evaluating if/how these will happen in 2017</a:t>
            </a:r>
            <a:endParaRPr lang="en-US" sz="1900" noProof="0" dirty="0"/>
          </a:p>
          <a:p>
            <a:r>
              <a:rPr lang="en-US" sz="2400" noProof="0" dirty="0"/>
              <a:t>FHIR Institute Webinars</a:t>
            </a:r>
          </a:p>
          <a:p>
            <a:pPr lvl="1"/>
            <a:r>
              <a:rPr lang="en-US" sz="1900" noProof="0" dirty="0"/>
              <a:t>Feb 13-17</a:t>
            </a:r>
          </a:p>
          <a:p>
            <a:pPr lvl="1"/>
            <a:r>
              <a:rPr lang="en-US" sz="1900" dirty="0"/>
              <a:t>Aug 7-11</a:t>
            </a:r>
            <a:endParaRPr lang="en-US" sz="1900" noProof="0" dirty="0"/>
          </a:p>
          <a:p>
            <a:r>
              <a:rPr lang="en-US" sz="2400" noProof="0" dirty="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692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99</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a:solidFill>
                  <a:schemeClr val="tx1"/>
                </a:solidFill>
              </a:rPr>
              <a:t>International HL7 FHIR Developer Days</a:t>
            </a:r>
            <a:br>
              <a:rPr lang="en-US" sz="2800" b="1" dirty="0">
                <a:solidFill>
                  <a:schemeClr val="tx1"/>
                </a:solidFill>
              </a:rPr>
            </a:br>
            <a:r>
              <a:rPr lang="en-US" sz="2400" b="1" dirty="0">
                <a:solidFill>
                  <a:schemeClr val="accent1"/>
                </a:solidFill>
              </a:rPr>
              <a:t>November 16-18, 2016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a:t>Education</a:t>
            </a:r>
          </a:p>
          <a:p>
            <a:pPr lvl="1"/>
            <a:r>
              <a:rPr lang="en-US" sz="2000" dirty="0"/>
              <a:t>12 speakers</a:t>
            </a:r>
          </a:p>
          <a:p>
            <a:pPr lvl="1"/>
            <a:r>
              <a:rPr lang="en-US" sz="2000" dirty="0"/>
              <a:t>16 tutorials/presentations</a:t>
            </a:r>
          </a:p>
          <a:p>
            <a:pPr lvl="1"/>
            <a:r>
              <a:rPr lang="en-US" sz="2000" dirty="0"/>
              <a:t>18 tracks</a:t>
            </a:r>
            <a:endParaRPr lang="en-US" sz="1800" dirty="0"/>
          </a:p>
          <a:p>
            <a:pPr lvl="2"/>
            <a:endParaRPr lang="en-US" sz="800" dirty="0"/>
          </a:p>
          <a:p>
            <a:pPr>
              <a:spcBef>
                <a:spcPts val="0"/>
              </a:spcBef>
            </a:pPr>
            <a:r>
              <a:rPr lang="en-US" sz="2400" dirty="0"/>
              <a:t>Connectathon</a:t>
            </a:r>
          </a:p>
          <a:p>
            <a:pPr lvl="1"/>
            <a:r>
              <a:rPr lang="en-US" sz="2000" dirty="0"/>
              <a:t>Meet fellow developers</a:t>
            </a:r>
          </a:p>
          <a:p>
            <a:pPr lvl="1"/>
            <a:r>
              <a:rPr lang="en-US" sz="2000" dirty="0"/>
              <a:t>Put FHIR to the test</a:t>
            </a:r>
          </a:p>
          <a:p>
            <a:pPr lvl="1"/>
            <a:endParaRPr lang="en-US" sz="800" dirty="0"/>
          </a:p>
          <a:p>
            <a:pPr>
              <a:spcBef>
                <a:spcPts val="0"/>
              </a:spcBef>
            </a:pPr>
            <a:r>
              <a:rPr lang="en-US" sz="2400" dirty="0"/>
              <a:t>Networking</a:t>
            </a:r>
          </a:p>
          <a:p>
            <a:pPr lvl="1"/>
            <a:r>
              <a:rPr lang="en-US" sz="2000" dirty="0"/>
              <a:t>FHIR experts and authors on hand</a:t>
            </a:r>
            <a:br>
              <a:rPr lang="en-US" sz="2000" dirty="0"/>
            </a:br>
            <a:endParaRPr lang="en-US" sz="600" dirty="0"/>
          </a:p>
          <a:p>
            <a:pPr marL="0" indent="0" algn="ctr">
              <a:spcBef>
                <a:spcPts val="0"/>
              </a:spcBef>
              <a:buNone/>
            </a:pPr>
            <a:r>
              <a:rPr lang="en-US" sz="3200" b="1" dirty="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ne Spro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8872" y="5713290"/>
            <a:ext cx="687600"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persberichtonline.nl/wp-content/uploads/logo-rood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2386" y="5790227"/>
            <a:ext cx="1800200" cy="53372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40" name="Picture 16" descr="File:KeizersgrachtReguliersgrachtAmsterdam.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9952" y="1412776"/>
            <a:ext cx="4392623" cy="29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772462"/>
      </p:ext>
    </p:extLst>
  </p:cSld>
  <p:clrMapOvr>
    <a:masterClrMapping/>
  </p:clrMapOvr>
  <p:transition/>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13118</TotalTime>
  <Words>4711</Words>
  <Application>Microsoft Office PowerPoint</Application>
  <PresentationFormat>On-screen Show (4:3)</PresentationFormat>
  <Paragraphs>938</Paragraphs>
  <Slides>101</Slides>
  <Notes>44</Notes>
  <HiddenSlides>12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101</vt:i4>
      </vt:variant>
    </vt:vector>
  </HeadingPairs>
  <TitlesOfParts>
    <vt:vector size="113" baseType="lpstr">
      <vt:lpstr>ＭＳ Ｐゴシック</vt:lpstr>
      <vt:lpstr>ＭＳ Ｐゴシック</vt:lpstr>
      <vt:lpstr>Arial</vt:lpstr>
      <vt:lpstr>Calibri</vt:lpstr>
      <vt:lpstr>Cambria</vt:lpstr>
      <vt:lpstr>Consolas</vt:lpstr>
      <vt:lpstr>Franklin Gothic Book</vt:lpstr>
      <vt:lpstr>Symbol</vt:lpstr>
      <vt:lpstr>Times New Roman</vt:lpstr>
      <vt:lpstr>Verdana</vt:lpstr>
      <vt:lpstr>Wingdings</vt:lpstr>
      <vt:lpstr>Refined</vt:lpstr>
      <vt:lpstr>FHIR for Executives</vt:lpstr>
      <vt:lpstr>This presentation</vt:lpstr>
      <vt:lpstr>Who am I?</vt:lpstr>
      <vt:lpstr>Tutorial Objectives</vt:lpstr>
      <vt:lpstr>Outline</vt:lpstr>
      <vt:lpstr>Outline</vt:lpstr>
      <vt:lpstr>Attendees</vt:lpstr>
      <vt:lpstr>WHY FHIR?</vt:lpstr>
      <vt:lpstr>http://xkcd.com/927</vt:lpstr>
      <vt:lpstr>Existing healthcare standards and bodies</vt:lpstr>
      <vt:lpstr>The Need</vt:lpstr>
      <vt:lpstr>What we have – v2</vt:lpstr>
      <vt:lpstr>What we have – v3</vt:lpstr>
      <vt:lpstr>What we have - CDA</vt:lpstr>
      <vt:lpstr>Where we’ve gotten</vt:lpstr>
      <vt:lpstr>So I should drop everything and use FHIR?</vt:lpstr>
      <vt:lpstr>Problems we face</vt:lpstr>
      <vt:lpstr>Complexity Model</vt:lpstr>
      <vt:lpstr>Three Laws of Interoperability</vt:lpstr>
      <vt:lpstr>Platform for Interoperability</vt:lpstr>
      <vt:lpstr>What is FHIR?</vt:lpstr>
      <vt:lpstr>The acronym</vt:lpstr>
      <vt:lpstr>Genesis of FHIR</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Review</vt:lpstr>
      <vt:lpstr>Architectures</vt:lpstr>
      <vt:lpstr>FHIR &amp; Cost of Integration</vt:lpstr>
      <vt:lpstr>Future impact of FHIR</vt:lpstr>
      <vt:lpstr>FHIR Resources</vt:lpstr>
      <vt:lpstr>FHIR solutions</vt:lpstr>
      <vt:lpstr>Resources</vt:lpstr>
      <vt:lpstr>FHIR Resource URLs</vt:lpstr>
      <vt:lpstr>What’s a Resource?</vt:lpstr>
      <vt:lpstr>STU 2 Resource List</vt:lpstr>
      <vt:lpstr>STU 2 Resource List</vt:lpstr>
      <vt:lpstr>PowerPoint Presentation</vt:lpstr>
      <vt:lpstr>Resource Definitions</vt:lpstr>
      <vt:lpstr>Resource Definitions</vt:lpstr>
      <vt:lpstr>Resource Definitions</vt:lpstr>
      <vt:lpstr>Resource Definitions</vt:lpstr>
      <vt:lpstr>Why resources?</vt:lpstr>
      <vt:lpstr>What’s in a resource definition?</vt:lpstr>
      <vt:lpstr>(FHIR home)</vt:lpstr>
      <vt:lpstr>Break!</vt:lpstr>
      <vt:lpstr>Outline</vt:lpstr>
      <vt:lpstr>Outline</vt:lpstr>
      <vt:lpstr>Questions?</vt:lpstr>
      <vt:lpstr>FHIR for Executives 2 of 2</vt:lpstr>
      <vt:lpstr>This presentation</vt:lpstr>
      <vt:lpstr>Outline</vt:lpstr>
      <vt:lpstr>How does FHIR compare?</vt:lpstr>
      <vt:lpstr>V2 and FHIR</vt:lpstr>
      <vt:lpstr>V3 and FHIR</vt:lpstr>
      <vt:lpstr>FHIR and CDA</vt:lpstr>
      <vt:lpstr>FHIR and Services</vt:lpstr>
      <vt:lpstr>So why use anything else?</vt:lpstr>
      <vt:lpstr>FHIR as a replacement</vt:lpstr>
      <vt:lpstr>Status of FHIR</vt:lpstr>
      <vt:lpstr>FHIR Timeline (planned)</vt:lpstr>
      <vt:lpstr>STU 2</vt:lpstr>
      <vt:lpstr>What does STU mean?</vt:lpstr>
      <vt:lpstr>Maturity levels</vt:lpstr>
      <vt:lpstr>Normative FHIR</vt:lpstr>
      <vt:lpstr>Using FHIR</vt:lpstr>
      <vt:lpstr>Where can FHIR be used?</vt:lpstr>
      <vt:lpstr>Implementation during STU</vt:lpstr>
      <vt:lpstr>Who’s working with FHIR?</vt:lpstr>
      <vt:lpstr>Who’s using FHIR?</vt:lpstr>
      <vt:lpstr>FHIR &amp; other SDOs</vt:lpstr>
      <vt:lpstr>Governments</vt:lpstr>
      <vt:lpstr>EHR Vendors</vt:lpstr>
      <vt:lpstr>Other support</vt:lpstr>
      <vt:lpstr>FHIR &amp; CDA</vt:lpstr>
      <vt:lpstr>HSPC</vt:lpstr>
      <vt:lpstr>Case study 1</vt:lpstr>
      <vt:lpstr>Case Study 2</vt:lpstr>
      <vt:lpstr>Case Study 3</vt:lpstr>
      <vt:lpstr>Case Study 4</vt:lpstr>
      <vt:lpstr>Case Study 5</vt:lpstr>
      <vt:lpstr>Case study 6</vt:lpstr>
      <vt:lpstr>Case Study 7</vt:lpstr>
      <vt:lpstr>Case Study 8</vt:lpstr>
      <vt:lpstr>Case study takeaways</vt:lpstr>
      <vt:lpstr>Additional insights</vt:lpstr>
      <vt:lpstr>FHIR Risks</vt:lpstr>
      <vt:lpstr>Risks with FHIR</vt:lpstr>
      <vt:lpstr>Next Steps</vt:lpstr>
      <vt:lpstr>Next Steps</vt:lpstr>
      <vt:lpstr>Education opportunities</vt:lpstr>
      <vt:lpstr>International HL7 FHIR Developer Days November 16-18, 2016 in Amsterdam</vt:lpstr>
      <vt:lpstr>Final message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350</cp:revision>
  <dcterms:created xsi:type="dcterms:W3CDTF">2012-12-03T20:41:34Z</dcterms:created>
  <dcterms:modified xsi:type="dcterms:W3CDTF">2016-12-05T14:28:22Z</dcterms:modified>
</cp:coreProperties>
</file>